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687" r:id="rId2"/>
  </p:sldMasterIdLst>
  <p:notesMasterIdLst>
    <p:notesMasterId r:id="rId19"/>
  </p:notesMasterIdLst>
  <p:sldIdLst>
    <p:sldId id="279" r:id="rId3"/>
    <p:sldId id="274" r:id="rId4"/>
    <p:sldId id="286" r:id="rId5"/>
    <p:sldId id="287" r:id="rId6"/>
    <p:sldId id="288" r:id="rId7"/>
    <p:sldId id="289" r:id="rId8"/>
    <p:sldId id="297" r:id="rId9"/>
    <p:sldId id="296" r:id="rId10"/>
    <p:sldId id="291" r:id="rId11"/>
    <p:sldId id="284" r:id="rId12"/>
    <p:sldId id="293" r:id="rId13"/>
    <p:sldId id="294" r:id="rId14"/>
    <p:sldId id="295" r:id="rId15"/>
    <p:sldId id="264" r:id="rId16"/>
    <p:sldId id="285" r:id="rId17"/>
    <p:sldId id="28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97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21"/>
    <p:restoredTop sz="76724"/>
  </p:normalViewPr>
  <p:slideViewPr>
    <p:cSldViewPr snapToGrid="0">
      <p:cViewPr varScale="1">
        <p:scale>
          <a:sx n="78" d="100"/>
          <a:sy n="78" d="100"/>
        </p:scale>
        <p:origin x="2096" y="176"/>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362539-C931-A541-9C17-2B982AFCD6DD}" type="doc">
      <dgm:prSet loTypeId="urn:microsoft.com/office/officeart/2005/8/layout/StepDownProcess" loCatId="" qsTypeId="urn:microsoft.com/office/officeart/2005/8/quickstyle/simple3" qsCatId="simple" csTypeId="urn:microsoft.com/office/officeart/2005/8/colors/accent1_5" csCatId="accent1" phldr="1"/>
      <dgm:spPr/>
    </dgm:pt>
    <dgm:pt modelId="{CD44D03F-8592-8946-A8F5-E009FDCC9646}">
      <dgm:prSet phldrT="[Text]" custT="1"/>
      <dgm:spPr>
        <a:solidFill>
          <a:schemeClr val="accent5">
            <a:lumMod val="60000"/>
            <a:lumOff val="40000"/>
          </a:schemeClr>
        </a:solidFill>
      </dgm:spPr>
      <dgm:t>
        <a:bodyPr/>
        <a:lstStyle/>
        <a:p>
          <a:r>
            <a:rPr lang="en-US" sz="1700" dirty="0">
              <a:solidFill>
                <a:schemeClr val="tx1"/>
              </a:solidFill>
            </a:rPr>
            <a:t>3D Global Climate Model (GCM) </a:t>
          </a:r>
          <a:r>
            <a:rPr lang="en-US" sz="1400" dirty="0">
              <a:solidFill>
                <a:schemeClr val="tx1"/>
              </a:solidFill>
            </a:rPr>
            <a:t>(</a:t>
          </a:r>
          <a:r>
            <a:rPr lang="en-US" sz="1400" dirty="0" err="1">
              <a:solidFill>
                <a:schemeClr val="tx1"/>
              </a:solidFill>
            </a:rPr>
            <a:t>Turbet</a:t>
          </a:r>
          <a:r>
            <a:rPr lang="en-US" sz="1400" dirty="0">
              <a:solidFill>
                <a:schemeClr val="tx1"/>
              </a:solidFill>
            </a:rPr>
            <a:t> 2016)</a:t>
          </a:r>
        </a:p>
      </dgm:t>
    </dgm:pt>
    <dgm:pt modelId="{0F5F0EF4-66CB-6846-A125-0C45B035D9EA}" type="parTrans" cxnId="{B2DAB72D-702F-D741-9609-E80FBEDB474B}">
      <dgm:prSet/>
      <dgm:spPr/>
      <dgm:t>
        <a:bodyPr/>
        <a:lstStyle/>
        <a:p>
          <a:endParaRPr lang="en-US"/>
        </a:p>
      </dgm:t>
    </dgm:pt>
    <dgm:pt modelId="{E9A5EA6F-0B48-D143-A54C-AD55E85D0AD1}" type="sibTrans" cxnId="{B2DAB72D-702F-D741-9609-E80FBEDB474B}">
      <dgm:prSet/>
      <dgm:spPr/>
      <dgm:t>
        <a:bodyPr/>
        <a:lstStyle/>
        <a:p>
          <a:endParaRPr lang="en-US"/>
        </a:p>
      </dgm:t>
    </dgm:pt>
    <dgm:pt modelId="{E0A5D818-200D-664F-8BD8-9622A3A06358}">
      <dgm:prSet custT="1"/>
      <dgm:spPr>
        <a:solidFill>
          <a:schemeClr val="accent5">
            <a:lumMod val="40000"/>
            <a:lumOff val="60000"/>
          </a:schemeClr>
        </a:solidFill>
      </dgm:spPr>
      <dgm:t>
        <a:bodyPr/>
        <a:lstStyle/>
        <a:p>
          <a:r>
            <a:rPr lang="en-US" sz="1800" dirty="0">
              <a:solidFill>
                <a:schemeClr val="tx1"/>
              </a:solidFill>
            </a:rPr>
            <a:t>Spherical 2D Ice Flow Model </a:t>
          </a:r>
          <a:r>
            <a:rPr lang="en-US" sz="1400" dirty="0">
              <a:solidFill>
                <a:schemeClr val="tx1"/>
              </a:solidFill>
            </a:rPr>
            <a:t>(</a:t>
          </a:r>
          <a:r>
            <a:rPr lang="en-US" sz="1400" dirty="0" err="1">
              <a:solidFill>
                <a:schemeClr val="tx1"/>
              </a:solidFill>
            </a:rPr>
            <a:t>Tziperman</a:t>
          </a:r>
          <a:r>
            <a:rPr lang="en-US" sz="1400" dirty="0">
              <a:solidFill>
                <a:schemeClr val="tx1"/>
              </a:solidFill>
            </a:rPr>
            <a:t> 2012)</a:t>
          </a:r>
        </a:p>
      </dgm:t>
    </dgm:pt>
    <dgm:pt modelId="{F36D9744-B276-624B-867F-991AAC25F385}" type="parTrans" cxnId="{F6148B11-9A90-8F44-A439-DFA52FE8A5E8}">
      <dgm:prSet/>
      <dgm:spPr/>
      <dgm:t>
        <a:bodyPr/>
        <a:lstStyle/>
        <a:p>
          <a:endParaRPr lang="en-US"/>
        </a:p>
      </dgm:t>
    </dgm:pt>
    <dgm:pt modelId="{582E4736-FD2D-4748-A884-F1EBDC455BC9}" type="sibTrans" cxnId="{F6148B11-9A90-8F44-A439-DFA52FE8A5E8}">
      <dgm:prSet/>
      <dgm:spPr/>
      <dgm:t>
        <a:bodyPr/>
        <a:lstStyle/>
        <a:p>
          <a:endParaRPr lang="en-US"/>
        </a:p>
      </dgm:t>
    </dgm:pt>
    <dgm:pt modelId="{F63CFEE1-DEFF-124C-821C-5B6B7F5E1404}" type="pres">
      <dgm:prSet presAssocID="{19362539-C931-A541-9C17-2B982AFCD6DD}" presName="rootnode" presStyleCnt="0">
        <dgm:presLayoutVars>
          <dgm:chMax/>
          <dgm:chPref/>
          <dgm:dir/>
          <dgm:animLvl val="lvl"/>
        </dgm:presLayoutVars>
      </dgm:prSet>
      <dgm:spPr/>
    </dgm:pt>
    <dgm:pt modelId="{587D45D0-1962-2B4E-A293-5789DC19B607}" type="pres">
      <dgm:prSet presAssocID="{CD44D03F-8592-8946-A8F5-E009FDCC9646}" presName="composite" presStyleCnt="0"/>
      <dgm:spPr/>
    </dgm:pt>
    <dgm:pt modelId="{81B64230-4003-2144-B27D-987F71152C95}" type="pres">
      <dgm:prSet presAssocID="{CD44D03F-8592-8946-A8F5-E009FDCC9646}" presName="bentUpArrow1" presStyleLbl="alignImgPlace1" presStyleIdx="0" presStyleCnt="1" custAng="10800000" custFlipVert="1" custFlipHor="1" custScaleX="72628" custScaleY="100936" custLinFactX="17150" custLinFactNeighborX="100000" custLinFactNeighborY="-86391"/>
      <dgm:spPr>
        <a:prstGeom prst="bentArrow">
          <a:avLst/>
        </a:prstGeom>
        <a:solidFill>
          <a:schemeClr val="accent5">
            <a:lumMod val="40000"/>
            <a:lumOff val="60000"/>
          </a:schemeClr>
        </a:solidFill>
      </dgm:spPr>
    </dgm:pt>
    <dgm:pt modelId="{19384E71-8DAC-FC4B-8E27-BDEE6E2068FC}" type="pres">
      <dgm:prSet presAssocID="{CD44D03F-8592-8946-A8F5-E009FDCC9646}" presName="ParentText" presStyleLbl="node1" presStyleIdx="0" presStyleCnt="2" custScaleX="93908" custScaleY="90504" custLinFactNeighborX="-1588" custLinFactNeighborY="1723">
        <dgm:presLayoutVars>
          <dgm:chMax val="1"/>
          <dgm:chPref val="1"/>
          <dgm:bulletEnabled val="1"/>
        </dgm:presLayoutVars>
      </dgm:prSet>
      <dgm:spPr/>
    </dgm:pt>
    <dgm:pt modelId="{E1E60D09-5F59-2940-A1D1-F703D0707F1F}" type="pres">
      <dgm:prSet presAssocID="{CD44D03F-8592-8946-A8F5-E009FDCC9646}" presName="ChildText" presStyleLbl="revTx" presStyleIdx="0" presStyleCnt="1">
        <dgm:presLayoutVars>
          <dgm:chMax val="0"/>
          <dgm:chPref val="0"/>
          <dgm:bulletEnabled val="1"/>
        </dgm:presLayoutVars>
      </dgm:prSet>
      <dgm:spPr/>
    </dgm:pt>
    <dgm:pt modelId="{7128561D-575F-F642-9F5E-DA2654F531CA}" type="pres">
      <dgm:prSet presAssocID="{E9A5EA6F-0B48-D143-A54C-AD55E85D0AD1}" presName="sibTrans" presStyleCnt="0"/>
      <dgm:spPr/>
    </dgm:pt>
    <dgm:pt modelId="{E525D6C7-85C1-344A-8AD1-A570DDD87F87}" type="pres">
      <dgm:prSet presAssocID="{E0A5D818-200D-664F-8BD8-9622A3A06358}" presName="composite" presStyleCnt="0"/>
      <dgm:spPr/>
    </dgm:pt>
    <dgm:pt modelId="{1E79465E-4469-434C-B1F3-65BE5DD102B6}" type="pres">
      <dgm:prSet presAssocID="{E0A5D818-200D-664F-8BD8-9622A3A06358}" presName="ParentText" presStyleLbl="node1" presStyleIdx="1" presStyleCnt="2" custScaleX="88283" custLinFactNeighborX="4264" custLinFactNeighborY="21502">
        <dgm:presLayoutVars>
          <dgm:chMax val="1"/>
          <dgm:chPref val="1"/>
          <dgm:bulletEnabled val="1"/>
        </dgm:presLayoutVars>
      </dgm:prSet>
      <dgm:spPr/>
    </dgm:pt>
  </dgm:ptLst>
  <dgm:cxnLst>
    <dgm:cxn modelId="{F6148B11-9A90-8F44-A439-DFA52FE8A5E8}" srcId="{19362539-C931-A541-9C17-2B982AFCD6DD}" destId="{E0A5D818-200D-664F-8BD8-9622A3A06358}" srcOrd="1" destOrd="0" parTransId="{F36D9744-B276-624B-867F-991AAC25F385}" sibTransId="{582E4736-FD2D-4748-A884-F1EBDC455BC9}"/>
    <dgm:cxn modelId="{07258F1B-AA49-F440-A4C8-26DAF0BFCC2F}" type="presOf" srcId="{E0A5D818-200D-664F-8BD8-9622A3A06358}" destId="{1E79465E-4469-434C-B1F3-65BE5DD102B6}" srcOrd="0" destOrd="0" presId="urn:microsoft.com/office/officeart/2005/8/layout/StepDownProcess"/>
    <dgm:cxn modelId="{B2DAB72D-702F-D741-9609-E80FBEDB474B}" srcId="{19362539-C931-A541-9C17-2B982AFCD6DD}" destId="{CD44D03F-8592-8946-A8F5-E009FDCC9646}" srcOrd="0" destOrd="0" parTransId="{0F5F0EF4-66CB-6846-A125-0C45B035D9EA}" sibTransId="{E9A5EA6F-0B48-D143-A54C-AD55E85D0AD1}"/>
    <dgm:cxn modelId="{8610095D-07C9-A24A-9484-5B836CF5F779}" type="presOf" srcId="{19362539-C931-A541-9C17-2B982AFCD6DD}" destId="{F63CFEE1-DEFF-124C-821C-5B6B7F5E1404}" srcOrd="0" destOrd="0" presId="urn:microsoft.com/office/officeart/2005/8/layout/StepDownProcess"/>
    <dgm:cxn modelId="{AB5E7BFC-364F-8843-9147-35B5CCE18D0B}" type="presOf" srcId="{CD44D03F-8592-8946-A8F5-E009FDCC9646}" destId="{19384E71-8DAC-FC4B-8E27-BDEE6E2068FC}" srcOrd="0" destOrd="0" presId="urn:microsoft.com/office/officeart/2005/8/layout/StepDownProcess"/>
    <dgm:cxn modelId="{C6DEE78B-C2F4-E747-B98E-02763660D074}" type="presParOf" srcId="{F63CFEE1-DEFF-124C-821C-5B6B7F5E1404}" destId="{587D45D0-1962-2B4E-A293-5789DC19B607}" srcOrd="0" destOrd="0" presId="urn:microsoft.com/office/officeart/2005/8/layout/StepDownProcess"/>
    <dgm:cxn modelId="{D8216E4B-4134-B944-92D6-CDC193C572A1}" type="presParOf" srcId="{587D45D0-1962-2B4E-A293-5789DC19B607}" destId="{81B64230-4003-2144-B27D-987F71152C95}" srcOrd="0" destOrd="0" presId="urn:microsoft.com/office/officeart/2005/8/layout/StepDownProcess"/>
    <dgm:cxn modelId="{5EF2B162-27E0-9749-BFBA-A6288737C4C3}" type="presParOf" srcId="{587D45D0-1962-2B4E-A293-5789DC19B607}" destId="{19384E71-8DAC-FC4B-8E27-BDEE6E2068FC}" srcOrd="1" destOrd="0" presId="urn:microsoft.com/office/officeart/2005/8/layout/StepDownProcess"/>
    <dgm:cxn modelId="{6AB42EE2-BBFC-194B-AC66-1B40AF283D9B}" type="presParOf" srcId="{587D45D0-1962-2B4E-A293-5789DC19B607}" destId="{E1E60D09-5F59-2940-A1D1-F703D0707F1F}" srcOrd="2" destOrd="0" presId="urn:microsoft.com/office/officeart/2005/8/layout/StepDownProcess"/>
    <dgm:cxn modelId="{61DE8698-65EB-6345-83AE-C841CAABECC0}" type="presParOf" srcId="{F63CFEE1-DEFF-124C-821C-5B6B7F5E1404}" destId="{7128561D-575F-F642-9F5E-DA2654F531CA}" srcOrd="1" destOrd="0" presId="urn:microsoft.com/office/officeart/2005/8/layout/StepDownProcess"/>
    <dgm:cxn modelId="{03044BEF-F125-7948-AA36-B61B7171B34D}" type="presParOf" srcId="{F63CFEE1-DEFF-124C-821C-5B6B7F5E1404}" destId="{E525D6C7-85C1-344A-8AD1-A570DDD87F87}" srcOrd="2" destOrd="0" presId="urn:microsoft.com/office/officeart/2005/8/layout/StepDownProcess"/>
    <dgm:cxn modelId="{81CA68ED-225F-814B-88A1-1BD36103B60B}" type="presParOf" srcId="{E525D6C7-85C1-344A-8AD1-A570DDD87F87}" destId="{1E79465E-4469-434C-B1F3-65BE5DD102B6}" srcOrd="0" destOrd="0" presId="urn:microsoft.com/office/officeart/2005/8/layout/StepDownProces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9362539-C931-A541-9C17-2B982AFCD6DD}" type="doc">
      <dgm:prSet loTypeId="urn:microsoft.com/office/officeart/2005/8/layout/StepDownProcess" loCatId="" qsTypeId="urn:microsoft.com/office/officeart/2005/8/quickstyle/simple3" qsCatId="simple" csTypeId="urn:microsoft.com/office/officeart/2005/8/colors/accent1_5" csCatId="accent1" phldr="1"/>
      <dgm:spPr/>
    </dgm:pt>
    <dgm:pt modelId="{E0A5D818-200D-664F-8BD8-9622A3A06358}">
      <dgm:prSet/>
      <dgm:spPr>
        <a:solidFill>
          <a:schemeClr val="accent5">
            <a:lumMod val="40000"/>
            <a:lumOff val="60000"/>
          </a:schemeClr>
        </a:solidFill>
      </dgm:spPr>
      <dgm:t>
        <a:bodyPr/>
        <a:lstStyle/>
        <a:p>
          <a:r>
            <a:rPr lang="en-US" dirty="0">
              <a:solidFill>
                <a:schemeClr val="tx1"/>
              </a:solidFill>
            </a:rPr>
            <a:t>Ice Flow Model</a:t>
          </a:r>
        </a:p>
      </dgm:t>
    </dgm:pt>
    <dgm:pt modelId="{F36D9744-B276-624B-867F-991AAC25F385}" type="parTrans" cxnId="{F6148B11-9A90-8F44-A439-DFA52FE8A5E8}">
      <dgm:prSet/>
      <dgm:spPr/>
      <dgm:t>
        <a:bodyPr/>
        <a:lstStyle/>
        <a:p>
          <a:endParaRPr lang="en-US"/>
        </a:p>
      </dgm:t>
    </dgm:pt>
    <dgm:pt modelId="{582E4736-FD2D-4748-A884-F1EBDC455BC9}" type="sibTrans" cxnId="{F6148B11-9A90-8F44-A439-DFA52FE8A5E8}">
      <dgm:prSet/>
      <dgm:spPr/>
      <dgm:t>
        <a:bodyPr/>
        <a:lstStyle/>
        <a:p>
          <a:endParaRPr lang="en-US"/>
        </a:p>
      </dgm:t>
    </dgm:pt>
    <dgm:pt modelId="{CD44D03F-8592-8946-A8F5-E009FDCC9646}">
      <dgm:prSet phldrT="[Text]"/>
      <dgm:spPr>
        <a:solidFill>
          <a:schemeClr val="accent5">
            <a:lumMod val="40000"/>
            <a:lumOff val="60000"/>
          </a:schemeClr>
        </a:solidFill>
      </dgm:spPr>
      <dgm:t>
        <a:bodyPr/>
        <a:lstStyle/>
        <a:p>
          <a:r>
            <a:rPr lang="en-US" dirty="0">
              <a:solidFill>
                <a:schemeClr val="tx1"/>
              </a:solidFill>
            </a:rPr>
            <a:t>Global Climate Model</a:t>
          </a:r>
        </a:p>
      </dgm:t>
    </dgm:pt>
    <dgm:pt modelId="{E9A5EA6F-0B48-D143-A54C-AD55E85D0AD1}" type="sibTrans" cxnId="{B2DAB72D-702F-D741-9609-E80FBEDB474B}">
      <dgm:prSet/>
      <dgm:spPr/>
      <dgm:t>
        <a:bodyPr/>
        <a:lstStyle/>
        <a:p>
          <a:endParaRPr lang="en-US"/>
        </a:p>
      </dgm:t>
    </dgm:pt>
    <dgm:pt modelId="{0F5F0EF4-66CB-6846-A125-0C45B035D9EA}" type="parTrans" cxnId="{B2DAB72D-702F-D741-9609-E80FBEDB474B}">
      <dgm:prSet/>
      <dgm:spPr/>
      <dgm:t>
        <a:bodyPr/>
        <a:lstStyle/>
        <a:p>
          <a:endParaRPr lang="en-US"/>
        </a:p>
      </dgm:t>
    </dgm:pt>
    <dgm:pt modelId="{F63CFEE1-DEFF-124C-821C-5B6B7F5E1404}" type="pres">
      <dgm:prSet presAssocID="{19362539-C931-A541-9C17-2B982AFCD6DD}" presName="rootnode" presStyleCnt="0">
        <dgm:presLayoutVars>
          <dgm:chMax/>
          <dgm:chPref/>
          <dgm:dir/>
          <dgm:animLvl val="lvl"/>
        </dgm:presLayoutVars>
      </dgm:prSet>
      <dgm:spPr/>
    </dgm:pt>
    <dgm:pt modelId="{587D45D0-1962-2B4E-A293-5789DC19B607}" type="pres">
      <dgm:prSet presAssocID="{CD44D03F-8592-8946-A8F5-E009FDCC9646}" presName="composite" presStyleCnt="0"/>
      <dgm:spPr/>
    </dgm:pt>
    <dgm:pt modelId="{81B64230-4003-2144-B27D-987F71152C95}" type="pres">
      <dgm:prSet presAssocID="{CD44D03F-8592-8946-A8F5-E009FDCC9646}" presName="bentUpArrow1" presStyleLbl="alignImgPlace1" presStyleIdx="0" presStyleCnt="1" custAng="16200000" custFlipVert="1" custLinFactNeighborX="-5793" custLinFactNeighborY="27882"/>
      <dgm:spPr>
        <a:prstGeom prst="bentArrow">
          <a:avLst/>
        </a:prstGeom>
        <a:solidFill>
          <a:schemeClr val="accent5">
            <a:lumMod val="40000"/>
            <a:lumOff val="60000"/>
          </a:schemeClr>
        </a:solidFill>
      </dgm:spPr>
    </dgm:pt>
    <dgm:pt modelId="{19384E71-8DAC-FC4B-8E27-BDEE6E2068FC}" type="pres">
      <dgm:prSet presAssocID="{CD44D03F-8592-8946-A8F5-E009FDCC9646}" presName="ParentText" presStyleLbl="node1" presStyleIdx="0" presStyleCnt="2" custLinFactNeighborX="-25995" custLinFactNeighborY="6344">
        <dgm:presLayoutVars>
          <dgm:chMax val="1"/>
          <dgm:chPref val="1"/>
          <dgm:bulletEnabled val="1"/>
        </dgm:presLayoutVars>
      </dgm:prSet>
      <dgm:spPr/>
    </dgm:pt>
    <dgm:pt modelId="{E1E60D09-5F59-2940-A1D1-F703D0707F1F}" type="pres">
      <dgm:prSet presAssocID="{CD44D03F-8592-8946-A8F5-E009FDCC9646}" presName="ChildText" presStyleLbl="revTx" presStyleIdx="0" presStyleCnt="1">
        <dgm:presLayoutVars>
          <dgm:chMax val="0"/>
          <dgm:chPref val="0"/>
          <dgm:bulletEnabled val="1"/>
        </dgm:presLayoutVars>
      </dgm:prSet>
      <dgm:spPr/>
    </dgm:pt>
    <dgm:pt modelId="{7128561D-575F-F642-9F5E-DA2654F531CA}" type="pres">
      <dgm:prSet presAssocID="{E9A5EA6F-0B48-D143-A54C-AD55E85D0AD1}" presName="sibTrans" presStyleCnt="0"/>
      <dgm:spPr/>
    </dgm:pt>
    <dgm:pt modelId="{E525D6C7-85C1-344A-8AD1-A570DDD87F87}" type="pres">
      <dgm:prSet presAssocID="{E0A5D818-200D-664F-8BD8-9622A3A06358}" presName="composite" presStyleCnt="0"/>
      <dgm:spPr/>
    </dgm:pt>
    <dgm:pt modelId="{1E79465E-4469-434C-B1F3-65BE5DD102B6}" type="pres">
      <dgm:prSet presAssocID="{E0A5D818-200D-664F-8BD8-9622A3A06358}" presName="ParentText" presStyleLbl="node1" presStyleIdx="1" presStyleCnt="2" custLinFactNeighborX="8545" custLinFactNeighborY="3223">
        <dgm:presLayoutVars>
          <dgm:chMax val="1"/>
          <dgm:chPref val="1"/>
          <dgm:bulletEnabled val="1"/>
        </dgm:presLayoutVars>
      </dgm:prSet>
      <dgm:spPr/>
    </dgm:pt>
  </dgm:ptLst>
  <dgm:cxnLst>
    <dgm:cxn modelId="{F6148B11-9A90-8F44-A439-DFA52FE8A5E8}" srcId="{19362539-C931-A541-9C17-2B982AFCD6DD}" destId="{E0A5D818-200D-664F-8BD8-9622A3A06358}" srcOrd="1" destOrd="0" parTransId="{F36D9744-B276-624B-867F-991AAC25F385}" sibTransId="{582E4736-FD2D-4748-A884-F1EBDC455BC9}"/>
    <dgm:cxn modelId="{07258F1B-AA49-F440-A4C8-26DAF0BFCC2F}" type="presOf" srcId="{E0A5D818-200D-664F-8BD8-9622A3A06358}" destId="{1E79465E-4469-434C-B1F3-65BE5DD102B6}" srcOrd="0" destOrd="0" presId="urn:microsoft.com/office/officeart/2005/8/layout/StepDownProcess"/>
    <dgm:cxn modelId="{B2DAB72D-702F-D741-9609-E80FBEDB474B}" srcId="{19362539-C931-A541-9C17-2B982AFCD6DD}" destId="{CD44D03F-8592-8946-A8F5-E009FDCC9646}" srcOrd="0" destOrd="0" parTransId="{0F5F0EF4-66CB-6846-A125-0C45B035D9EA}" sibTransId="{E9A5EA6F-0B48-D143-A54C-AD55E85D0AD1}"/>
    <dgm:cxn modelId="{8610095D-07C9-A24A-9484-5B836CF5F779}" type="presOf" srcId="{19362539-C931-A541-9C17-2B982AFCD6DD}" destId="{F63CFEE1-DEFF-124C-821C-5B6B7F5E1404}" srcOrd="0" destOrd="0" presId="urn:microsoft.com/office/officeart/2005/8/layout/StepDownProcess"/>
    <dgm:cxn modelId="{AB5E7BFC-364F-8843-9147-35B5CCE18D0B}" type="presOf" srcId="{CD44D03F-8592-8946-A8F5-E009FDCC9646}" destId="{19384E71-8DAC-FC4B-8E27-BDEE6E2068FC}" srcOrd="0" destOrd="0" presId="urn:microsoft.com/office/officeart/2005/8/layout/StepDownProcess"/>
    <dgm:cxn modelId="{C6DEE78B-C2F4-E747-B98E-02763660D074}" type="presParOf" srcId="{F63CFEE1-DEFF-124C-821C-5B6B7F5E1404}" destId="{587D45D0-1962-2B4E-A293-5789DC19B607}" srcOrd="0" destOrd="0" presId="urn:microsoft.com/office/officeart/2005/8/layout/StepDownProcess"/>
    <dgm:cxn modelId="{D8216E4B-4134-B944-92D6-CDC193C572A1}" type="presParOf" srcId="{587D45D0-1962-2B4E-A293-5789DC19B607}" destId="{81B64230-4003-2144-B27D-987F71152C95}" srcOrd="0" destOrd="0" presId="urn:microsoft.com/office/officeart/2005/8/layout/StepDownProcess"/>
    <dgm:cxn modelId="{5EF2B162-27E0-9749-BFBA-A6288737C4C3}" type="presParOf" srcId="{587D45D0-1962-2B4E-A293-5789DC19B607}" destId="{19384E71-8DAC-FC4B-8E27-BDEE6E2068FC}" srcOrd="1" destOrd="0" presId="urn:microsoft.com/office/officeart/2005/8/layout/StepDownProcess"/>
    <dgm:cxn modelId="{6AB42EE2-BBFC-194B-AC66-1B40AF283D9B}" type="presParOf" srcId="{587D45D0-1962-2B4E-A293-5789DC19B607}" destId="{E1E60D09-5F59-2940-A1D1-F703D0707F1F}" srcOrd="2" destOrd="0" presId="urn:microsoft.com/office/officeart/2005/8/layout/StepDownProcess"/>
    <dgm:cxn modelId="{61DE8698-65EB-6345-83AE-C841CAABECC0}" type="presParOf" srcId="{F63CFEE1-DEFF-124C-821C-5B6B7F5E1404}" destId="{7128561D-575F-F642-9F5E-DA2654F531CA}" srcOrd="1" destOrd="0" presId="urn:microsoft.com/office/officeart/2005/8/layout/StepDownProcess"/>
    <dgm:cxn modelId="{03044BEF-F125-7948-AA36-B61B7171B34D}" type="presParOf" srcId="{F63CFEE1-DEFF-124C-821C-5B6B7F5E1404}" destId="{E525D6C7-85C1-344A-8AD1-A570DDD87F87}" srcOrd="2" destOrd="0" presId="urn:microsoft.com/office/officeart/2005/8/layout/StepDownProcess"/>
    <dgm:cxn modelId="{81CA68ED-225F-814B-88A1-1BD36103B60B}" type="presParOf" srcId="{E525D6C7-85C1-344A-8AD1-A570DDD87F87}" destId="{1E79465E-4469-434C-B1F3-65BE5DD102B6}"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9362539-C931-A541-9C17-2B982AFCD6DD}" type="doc">
      <dgm:prSet loTypeId="urn:microsoft.com/office/officeart/2005/8/layout/StepDownProcess" loCatId="" qsTypeId="urn:microsoft.com/office/officeart/2005/8/quickstyle/simple3" qsCatId="simple" csTypeId="urn:microsoft.com/office/officeart/2005/8/colors/accent1_5" csCatId="accent1" phldr="1"/>
      <dgm:spPr/>
    </dgm:pt>
    <dgm:pt modelId="{CD44D03F-8592-8946-A8F5-E009FDCC9646}">
      <dgm:prSet phldrT="[Text]"/>
      <dgm:spPr>
        <a:solidFill>
          <a:schemeClr val="accent5">
            <a:lumMod val="40000"/>
            <a:lumOff val="60000"/>
          </a:schemeClr>
        </a:solidFill>
      </dgm:spPr>
      <dgm:t>
        <a:bodyPr/>
        <a:lstStyle/>
        <a:p>
          <a:r>
            <a:rPr lang="en-US" dirty="0">
              <a:solidFill>
                <a:schemeClr val="tx1"/>
              </a:solidFill>
            </a:rPr>
            <a:t>Global Climate Model</a:t>
          </a:r>
        </a:p>
      </dgm:t>
    </dgm:pt>
    <dgm:pt modelId="{0F5F0EF4-66CB-6846-A125-0C45B035D9EA}" type="parTrans" cxnId="{B2DAB72D-702F-D741-9609-E80FBEDB474B}">
      <dgm:prSet/>
      <dgm:spPr/>
      <dgm:t>
        <a:bodyPr/>
        <a:lstStyle/>
        <a:p>
          <a:endParaRPr lang="en-US"/>
        </a:p>
      </dgm:t>
    </dgm:pt>
    <dgm:pt modelId="{E9A5EA6F-0B48-D143-A54C-AD55E85D0AD1}" type="sibTrans" cxnId="{B2DAB72D-702F-D741-9609-E80FBEDB474B}">
      <dgm:prSet/>
      <dgm:spPr/>
      <dgm:t>
        <a:bodyPr/>
        <a:lstStyle/>
        <a:p>
          <a:endParaRPr lang="en-US"/>
        </a:p>
      </dgm:t>
    </dgm:pt>
    <dgm:pt modelId="{E0A5D818-200D-664F-8BD8-9622A3A06358}">
      <dgm:prSet/>
      <dgm:spPr>
        <a:solidFill>
          <a:schemeClr val="accent5">
            <a:lumMod val="40000"/>
            <a:lumOff val="60000"/>
          </a:schemeClr>
        </a:solidFill>
      </dgm:spPr>
      <dgm:t>
        <a:bodyPr/>
        <a:lstStyle/>
        <a:p>
          <a:r>
            <a:rPr lang="en-US" dirty="0">
              <a:solidFill>
                <a:schemeClr val="tx1"/>
              </a:solidFill>
            </a:rPr>
            <a:t>Ice Flow Model</a:t>
          </a:r>
        </a:p>
      </dgm:t>
    </dgm:pt>
    <dgm:pt modelId="{F36D9744-B276-624B-867F-991AAC25F385}" type="parTrans" cxnId="{F6148B11-9A90-8F44-A439-DFA52FE8A5E8}">
      <dgm:prSet/>
      <dgm:spPr/>
      <dgm:t>
        <a:bodyPr/>
        <a:lstStyle/>
        <a:p>
          <a:endParaRPr lang="en-US"/>
        </a:p>
      </dgm:t>
    </dgm:pt>
    <dgm:pt modelId="{582E4736-FD2D-4748-A884-F1EBDC455BC9}" type="sibTrans" cxnId="{F6148B11-9A90-8F44-A439-DFA52FE8A5E8}">
      <dgm:prSet/>
      <dgm:spPr/>
      <dgm:t>
        <a:bodyPr/>
        <a:lstStyle/>
        <a:p>
          <a:endParaRPr lang="en-US"/>
        </a:p>
      </dgm:t>
    </dgm:pt>
    <dgm:pt modelId="{F63CFEE1-DEFF-124C-821C-5B6B7F5E1404}" type="pres">
      <dgm:prSet presAssocID="{19362539-C931-A541-9C17-2B982AFCD6DD}" presName="rootnode" presStyleCnt="0">
        <dgm:presLayoutVars>
          <dgm:chMax/>
          <dgm:chPref/>
          <dgm:dir/>
          <dgm:animLvl val="lvl"/>
        </dgm:presLayoutVars>
      </dgm:prSet>
      <dgm:spPr/>
    </dgm:pt>
    <dgm:pt modelId="{587D45D0-1962-2B4E-A293-5789DC19B607}" type="pres">
      <dgm:prSet presAssocID="{CD44D03F-8592-8946-A8F5-E009FDCC9646}" presName="composite" presStyleCnt="0"/>
      <dgm:spPr/>
    </dgm:pt>
    <dgm:pt modelId="{81B64230-4003-2144-B27D-987F71152C95}" type="pres">
      <dgm:prSet presAssocID="{CD44D03F-8592-8946-A8F5-E009FDCC9646}" presName="bentUpArrow1" presStyleLbl="alignImgPlace1" presStyleIdx="0" presStyleCnt="1" custAng="16200000" custFlipVert="1" custLinFactNeighborX="-5793" custLinFactNeighborY="27882"/>
      <dgm:spPr>
        <a:prstGeom prst="bentArrow">
          <a:avLst/>
        </a:prstGeom>
        <a:solidFill>
          <a:schemeClr val="accent5">
            <a:lumMod val="40000"/>
            <a:lumOff val="60000"/>
          </a:schemeClr>
        </a:solidFill>
      </dgm:spPr>
    </dgm:pt>
    <dgm:pt modelId="{19384E71-8DAC-FC4B-8E27-BDEE6E2068FC}" type="pres">
      <dgm:prSet presAssocID="{CD44D03F-8592-8946-A8F5-E009FDCC9646}" presName="ParentText" presStyleLbl="node1" presStyleIdx="0" presStyleCnt="2" custLinFactNeighborX="-25995" custLinFactNeighborY="6344">
        <dgm:presLayoutVars>
          <dgm:chMax val="1"/>
          <dgm:chPref val="1"/>
          <dgm:bulletEnabled val="1"/>
        </dgm:presLayoutVars>
      </dgm:prSet>
      <dgm:spPr/>
    </dgm:pt>
    <dgm:pt modelId="{E1E60D09-5F59-2940-A1D1-F703D0707F1F}" type="pres">
      <dgm:prSet presAssocID="{CD44D03F-8592-8946-A8F5-E009FDCC9646}" presName="ChildText" presStyleLbl="revTx" presStyleIdx="0" presStyleCnt="1">
        <dgm:presLayoutVars>
          <dgm:chMax val="0"/>
          <dgm:chPref val="0"/>
          <dgm:bulletEnabled val="1"/>
        </dgm:presLayoutVars>
      </dgm:prSet>
      <dgm:spPr/>
    </dgm:pt>
    <dgm:pt modelId="{7128561D-575F-F642-9F5E-DA2654F531CA}" type="pres">
      <dgm:prSet presAssocID="{E9A5EA6F-0B48-D143-A54C-AD55E85D0AD1}" presName="sibTrans" presStyleCnt="0"/>
      <dgm:spPr/>
    </dgm:pt>
    <dgm:pt modelId="{E525D6C7-85C1-344A-8AD1-A570DDD87F87}" type="pres">
      <dgm:prSet presAssocID="{E0A5D818-200D-664F-8BD8-9622A3A06358}" presName="composite" presStyleCnt="0"/>
      <dgm:spPr/>
    </dgm:pt>
    <dgm:pt modelId="{1E79465E-4469-434C-B1F3-65BE5DD102B6}" type="pres">
      <dgm:prSet presAssocID="{E0A5D818-200D-664F-8BD8-9622A3A06358}" presName="ParentText" presStyleLbl="node1" presStyleIdx="1" presStyleCnt="2" custLinFactNeighborX="8545" custLinFactNeighborY="3223">
        <dgm:presLayoutVars>
          <dgm:chMax val="1"/>
          <dgm:chPref val="1"/>
          <dgm:bulletEnabled val="1"/>
        </dgm:presLayoutVars>
      </dgm:prSet>
      <dgm:spPr/>
    </dgm:pt>
  </dgm:ptLst>
  <dgm:cxnLst>
    <dgm:cxn modelId="{F6148B11-9A90-8F44-A439-DFA52FE8A5E8}" srcId="{19362539-C931-A541-9C17-2B982AFCD6DD}" destId="{E0A5D818-200D-664F-8BD8-9622A3A06358}" srcOrd="1" destOrd="0" parTransId="{F36D9744-B276-624B-867F-991AAC25F385}" sibTransId="{582E4736-FD2D-4748-A884-F1EBDC455BC9}"/>
    <dgm:cxn modelId="{07258F1B-AA49-F440-A4C8-26DAF0BFCC2F}" type="presOf" srcId="{E0A5D818-200D-664F-8BD8-9622A3A06358}" destId="{1E79465E-4469-434C-B1F3-65BE5DD102B6}" srcOrd="0" destOrd="0" presId="urn:microsoft.com/office/officeart/2005/8/layout/StepDownProcess"/>
    <dgm:cxn modelId="{B2DAB72D-702F-D741-9609-E80FBEDB474B}" srcId="{19362539-C931-A541-9C17-2B982AFCD6DD}" destId="{CD44D03F-8592-8946-A8F5-E009FDCC9646}" srcOrd="0" destOrd="0" parTransId="{0F5F0EF4-66CB-6846-A125-0C45B035D9EA}" sibTransId="{E9A5EA6F-0B48-D143-A54C-AD55E85D0AD1}"/>
    <dgm:cxn modelId="{8610095D-07C9-A24A-9484-5B836CF5F779}" type="presOf" srcId="{19362539-C931-A541-9C17-2B982AFCD6DD}" destId="{F63CFEE1-DEFF-124C-821C-5B6B7F5E1404}" srcOrd="0" destOrd="0" presId="urn:microsoft.com/office/officeart/2005/8/layout/StepDownProcess"/>
    <dgm:cxn modelId="{AB5E7BFC-364F-8843-9147-35B5CCE18D0B}" type="presOf" srcId="{CD44D03F-8592-8946-A8F5-E009FDCC9646}" destId="{19384E71-8DAC-FC4B-8E27-BDEE6E2068FC}" srcOrd="0" destOrd="0" presId="urn:microsoft.com/office/officeart/2005/8/layout/StepDownProcess"/>
    <dgm:cxn modelId="{C6DEE78B-C2F4-E747-B98E-02763660D074}" type="presParOf" srcId="{F63CFEE1-DEFF-124C-821C-5B6B7F5E1404}" destId="{587D45D0-1962-2B4E-A293-5789DC19B607}" srcOrd="0" destOrd="0" presId="urn:microsoft.com/office/officeart/2005/8/layout/StepDownProcess"/>
    <dgm:cxn modelId="{D8216E4B-4134-B944-92D6-CDC193C572A1}" type="presParOf" srcId="{587D45D0-1962-2B4E-A293-5789DC19B607}" destId="{81B64230-4003-2144-B27D-987F71152C95}" srcOrd="0" destOrd="0" presId="urn:microsoft.com/office/officeart/2005/8/layout/StepDownProcess"/>
    <dgm:cxn modelId="{5EF2B162-27E0-9749-BFBA-A6288737C4C3}" type="presParOf" srcId="{587D45D0-1962-2B4E-A293-5789DC19B607}" destId="{19384E71-8DAC-FC4B-8E27-BDEE6E2068FC}" srcOrd="1" destOrd="0" presId="urn:microsoft.com/office/officeart/2005/8/layout/StepDownProcess"/>
    <dgm:cxn modelId="{6AB42EE2-BBFC-194B-AC66-1B40AF283D9B}" type="presParOf" srcId="{587D45D0-1962-2B4E-A293-5789DC19B607}" destId="{E1E60D09-5F59-2940-A1D1-F703D0707F1F}" srcOrd="2" destOrd="0" presId="urn:microsoft.com/office/officeart/2005/8/layout/StepDownProcess"/>
    <dgm:cxn modelId="{61DE8698-65EB-6345-83AE-C841CAABECC0}" type="presParOf" srcId="{F63CFEE1-DEFF-124C-821C-5B6B7F5E1404}" destId="{7128561D-575F-F642-9F5E-DA2654F531CA}" srcOrd="1" destOrd="0" presId="urn:microsoft.com/office/officeart/2005/8/layout/StepDownProcess"/>
    <dgm:cxn modelId="{03044BEF-F125-7948-AA36-B61B7171B34D}" type="presParOf" srcId="{F63CFEE1-DEFF-124C-821C-5B6B7F5E1404}" destId="{E525D6C7-85C1-344A-8AD1-A570DDD87F87}" srcOrd="2" destOrd="0" presId="urn:microsoft.com/office/officeart/2005/8/layout/StepDownProcess"/>
    <dgm:cxn modelId="{81CA68ED-225F-814B-88A1-1BD36103B60B}" type="presParOf" srcId="{E525D6C7-85C1-344A-8AD1-A570DDD87F87}" destId="{1E79465E-4469-434C-B1F3-65BE5DD102B6}" srcOrd="0" destOrd="0" presId="urn:microsoft.com/office/officeart/2005/8/layout/StepDow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B64230-4003-2144-B27D-987F71152C95}">
      <dsp:nvSpPr>
        <dsp:cNvPr id="0" name=""/>
        <dsp:cNvSpPr/>
      </dsp:nvSpPr>
      <dsp:spPr>
        <a:xfrm rot="16200000" flipH="1" flipV="1">
          <a:off x="2370368" y="461564"/>
          <a:ext cx="1315256" cy="1077427"/>
        </a:xfrm>
        <a:prstGeom prst="bentArrow">
          <a:avLst/>
        </a:prstGeom>
        <a:solidFill>
          <a:schemeClr val="accent5">
            <a:lumMod val="40000"/>
            <a:lumOff val="60000"/>
          </a:schemeClr>
        </a:solid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 modelId="{19384E71-8DAC-FC4B-8E27-BDEE6E2068FC}">
      <dsp:nvSpPr>
        <dsp:cNvPr id="0" name=""/>
        <dsp:cNvSpPr/>
      </dsp:nvSpPr>
      <dsp:spPr>
        <a:xfrm>
          <a:off x="325311" y="39150"/>
          <a:ext cx="2059953" cy="1389634"/>
        </a:xfrm>
        <a:prstGeom prst="roundRect">
          <a:avLst>
            <a:gd name="adj" fmla="val 16670"/>
          </a:avLst>
        </a:prstGeom>
        <a:solidFill>
          <a:schemeClr val="accent5">
            <a:lumMod val="60000"/>
            <a:lumOff val="4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solidFill>
                <a:schemeClr val="tx1"/>
              </a:solidFill>
            </a:rPr>
            <a:t>3D Global Climate Model (GCM) </a:t>
          </a:r>
          <a:r>
            <a:rPr lang="en-US" sz="1400" kern="1200" dirty="0">
              <a:solidFill>
                <a:schemeClr val="tx1"/>
              </a:solidFill>
            </a:rPr>
            <a:t>(</a:t>
          </a:r>
          <a:r>
            <a:rPr lang="en-US" sz="1400" kern="1200" dirty="0" err="1">
              <a:solidFill>
                <a:schemeClr val="tx1"/>
              </a:solidFill>
            </a:rPr>
            <a:t>Turbet</a:t>
          </a:r>
          <a:r>
            <a:rPr lang="en-US" sz="1400" kern="1200" dirty="0">
              <a:solidFill>
                <a:schemeClr val="tx1"/>
              </a:solidFill>
            </a:rPr>
            <a:t> 2016)</a:t>
          </a:r>
        </a:p>
      </dsp:txBody>
      <dsp:txXfrm>
        <a:off x="393160" y="106999"/>
        <a:ext cx="1924255" cy="1253936"/>
      </dsp:txXfrm>
    </dsp:sp>
    <dsp:sp modelId="{E1E60D09-5F59-2940-A1D1-F703D0707F1F}">
      <dsp:nvSpPr>
        <dsp:cNvPr id="0" name=""/>
        <dsp:cNvSpPr/>
      </dsp:nvSpPr>
      <dsp:spPr>
        <a:xfrm>
          <a:off x="2486915" y="86231"/>
          <a:ext cx="1595405" cy="1241009"/>
        </a:xfrm>
        <a:prstGeom prst="rect">
          <a:avLst/>
        </a:prstGeom>
        <a:noFill/>
        <a:ln>
          <a:noFill/>
        </a:ln>
        <a:effectLst/>
      </dsp:spPr>
      <dsp:style>
        <a:lnRef idx="0">
          <a:scrgbClr r="0" g="0" b="0"/>
        </a:lnRef>
        <a:fillRef idx="0">
          <a:scrgbClr r="0" g="0" b="0"/>
        </a:fillRef>
        <a:effectRef idx="0">
          <a:scrgbClr r="0" g="0" b="0"/>
        </a:effectRef>
        <a:fontRef idx="minor"/>
      </dsp:style>
    </dsp:sp>
    <dsp:sp modelId="{1E79465E-4469-434C-B1F3-65BE5DD102B6}">
      <dsp:nvSpPr>
        <dsp:cNvPr id="0" name=""/>
        <dsp:cNvSpPr/>
      </dsp:nvSpPr>
      <dsp:spPr>
        <a:xfrm>
          <a:off x="2240324" y="1683390"/>
          <a:ext cx="1936564" cy="1535439"/>
        </a:xfrm>
        <a:prstGeom prst="roundRect">
          <a:avLst>
            <a:gd name="adj" fmla="val 16670"/>
          </a:avLst>
        </a:prstGeom>
        <a:solidFill>
          <a:schemeClr val="accent5">
            <a:lumMod val="40000"/>
            <a:lumOff val="6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rPr>
            <a:t>Spherical 2D Ice Flow Model </a:t>
          </a:r>
          <a:r>
            <a:rPr lang="en-US" sz="1400" kern="1200" dirty="0">
              <a:solidFill>
                <a:schemeClr val="tx1"/>
              </a:solidFill>
            </a:rPr>
            <a:t>(</a:t>
          </a:r>
          <a:r>
            <a:rPr lang="en-US" sz="1400" kern="1200" dirty="0" err="1">
              <a:solidFill>
                <a:schemeClr val="tx1"/>
              </a:solidFill>
            </a:rPr>
            <a:t>Tziperman</a:t>
          </a:r>
          <a:r>
            <a:rPr lang="en-US" sz="1400" kern="1200" dirty="0">
              <a:solidFill>
                <a:schemeClr val="tx1"/>
              </a:solidFill>
            </a:rPr>
            <a:t> 2012)</a:t>
          </a:r>
        </a:p>
      </dsp:txBody>
      <dsp:txXfrm>
        <a:off x="2315291" y="1758357"/>
        <a:ext cx="1786630" cy="138550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B64230-4003-2144-B27D-987F71152C95}">
      <dsp:nvSpPr>
        <dsp:cNvPr id="0" name=""/>
        <dsp:cNvSpPr/>
      </dsp:nvSpPr>
      <dsp:spPr>
        <a:xfrm flipV="1">
          <a:off x="440942" y="1197942"/>
          <a:ext cx="866295" cy="986247"/>
        </a:xfrm>
        <a:prstGeom prst="bentArrow">
          <a:avLst/>
        </a:prstGeom>
        <a:solidFill>
          <a:schemeClr val="accent5">
            <a:lumMod val="40000"/>
            <a:lumOff val="60000"/>
          </a:schemeClr>
        </a:solid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 modelId="{19384E71-8DAC-FC4B-8E27-BDEE6E2068FC}">
      <dsp:nvSpPr>
        <dsp:cNvPr id="0" name=""/>
        <dsp:cNvSpPr/>
      </dsp:nvSpPr>
      <dsp:spPr>
        <a:xfrm>
          <a:off x="0" y="73121"/>
          <a:ext cx="1458332" cy="1020785"/>
        </a:xfrm>
        <a:prstGeom prst="roundRect">
          <a:avLst>
            <a:gd name="adj" fmla="val 16670"/>
          </a:avLst>
        </a:prstGeom>
        <a:solidFill>
          <a:schemeClr val="accent5">
            <a:lumMod val="40000"/>
            <a:lumOff val="6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rPr>
            <a:t>Global Climate Model</a:t>
          </a:r>
        </a:p>
      </dsp:txBody>
      <dsp:txXfrm>
        <a:off x="49840" y="122961"/>
        <a:ext cx="1358652" cy="921105"/>
      </dsp:txXfrm>
    </dsp:sp>
    <dsp:sp modelId="{E1E60D09-5F59-2940-A1D1-F703D0707F1F}">
      <dsp:nvSpPr>
        <dsp:cNvPr id="0" name=""/>
        <dsp:cNvSpPr/>
      </dsp:nvSpPr>
      <dsp:spPr>
        <a:xfrm>
          <a:off x="1726891" y="105718"/>
          <a:ext cx="1060651" cy="825043"/>
        </a:xfrm>
        <a:prstGeom prst="rect">
          <a:avLst/>
        </a:prstGeom>
        <a:noFill/>
        <a:ln>
          <a:noFill/>
        </a:ln>
        <a:effectLst/>
      </dsp:spPr>
      <dsp:style>
        <a:lnRef idx="0">
          <a:scrgbClr r="0" g="0" b="0"/>
        </a:lnRef>
        <a:fillRef idx="0">
          <a:scrgbClr r="0" g="0" b="0"/>
        </a:fillRef>
        <a:effectRef idx="0">
          <a:scrgbClr r="0" g="0" b="0"/>
        </a:effectRef>
        <a:fontRef idx="minor"/>
      </dsp:style>
    </dsp:sp>
    <dsp:sp modelId="{1E79465E-4469-434C-B1F3-65BE5DD102B6}">
      <dsp:nvSpPr>
        <dsp:cNvPr id="0" name=""/>
        <dsp:cNvSpPr/>
      </dsp:nvSpPr>
      <dsp:spPr>
        <a:xfrm>
          <a:off x="1602286" y="1163404"/>
          <a:ext cx="1458332" cy="1020785"/>
        </a:xfrm>
        <a:prstGeom prst="roundRect">
          <a:avLst>
            <a:gd name="adj" fmla="val 16670"/>
          </a:avLst>
        </a:prstGeom>
        <a:solidFill>
          <a:schemeClr val="accent5">
            <a:lumMod val="40000"/>
            <a:lumOff val="6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rPr>
            <a:t>Ice Flow Model</a:t>
          </a:r>
        </a:p>
      </dsp:txBody>
      <dsp:txXfrm>
        <a:off x="1652126" y="1213244"/>
        <a:ext cx="1358652" cy="92110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B64230-4003-2144-B27D-987F71152C95}">
      <dsp:nvSpPr>
        <dsp:cNvPr id="0" name=""/>
        <dsp:cNvSpPr/>
      </dsp:nvSpPr>
      <dsp:spPr>
        <a:xfrm flipV="1">
          <a:off x="440942" y="1197942"/>
          <a:ext cx="866295" cy="986247"/>
        </a:xfrm>
        <a:prstGeom prst="bentArrow">
          <a:avLst/>
        </a:prstGeom>
        <a:solidFill>
          <a:schemeClr val="accent5">
            <a:lumMod val="40000"/>
            <a:lumOff val="60000"/>
          </a:schemeClr>
        </a:solidFill>
        <a:ln w="6350" cap="flat" cmpd="sng" algn="ctr">
          <a:solidFill>
            <a:schemeClr val="lt1">
              <a:hueOff val="0"/>
              <a:satOff val="0"/>
              <a:lumOff val="0"/>
              <a:alphaOff val="0"/>
            </a:schemeClr>
          </a:solidFill>
          <a:prstDash val="solid"/>
          <a:miter lim="800000"/>
        </a:ln>
        <a:effectLst/>
      </dsp:spPr>
      <dsp:style>
        <a:lnRef idx="1">
          <a:scrgbClr r="0" g="0" b="0"/>
        </a:lnRef>
        <a:fillRef idx="1">
          <a:scrgbClr r="0" g="0" b="0"/>
        </a:fillRef>
        <a:effectRef idx="1">
          <a:scrgbClr r="0" g="0" b="0"/>
        </a:effectRef>
        <a:fontRef idx="minor"/>
      </dsp:style>
    </dsp:sp>
    <dsp:sp modelId="{19384E71-8DAC-FC4B-8E27-BDEE6E2068FC}">
      <dsp:nvSpPr>
        <dsp:cNvPr id="0" name=""/>
        <dsp:cNvSpPr/>
      </dsp:nvSpPr>
      <dsp:spPr>
        <a:xfrm>
          <a:off x="0" y="73121"/>
          <a:ext cx="1458332" cy="1020785"/>
        </a:xfrm>
        <a:prstGeom prst="roundRect">
          <a:avLst>
            <a:gd name="adj" fmla="val 16670"/>
          </a:avLst>
        </a:prstGeom>
        <a:solidFill>
          <a:schemeClr val="accent5">
            <a:lumMod val="40000"/>
            <a:lumOff val="6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rPr>
            <a:t>Global Climate Model</a:t>
          </a:r>
        </a:p>
      </dsp:txBody>
      <dsp:txXfrm>
        <a:off x="49840" y="122961"/>
        <a:ext cx="1358652" cy="921105"/>
      </dsp:txXfrm>
    </dsp:sp>
    <dsp:sp modelId="{E1E60D09-5F59-2940-A1D1-F703D0707F1F}">
      <dsp:nvSpPr>
        <dsp:cNvPr id="0" name=""/>
        <dsp:cNvSpPr/>
      </dsp:nvSpPr>
      <dsp:spPr>
        <a:xfrm>
          <a:off x="1726891" y="105718"/>
          <a:ext cx="1060651" cy="825043"/>
        </a:xfrm>
        <a:prstGeom prst="rect">
          <a:avLst/>
        </a:prstGeom>
        <a:noFill/>
        <a:ln>
          <a:noFill/>
        </a:ln>
        <a:effectLst/>
      </dsp:spPr>
      <dsp:style>
        <a:lnRef idx="0">
          <a:scrgbClr r="0" g="0" b="0"/>
        </a:lnRef>
        <a:fillRef idx="0">
          <a:scrgbClr r="0" g="0" b="0"/>
        </a:fillRef>
        <a:effectRef idx="0">
          <a:scrgbClr r="0" g="0" b="0"/>
        </a:effectRef>
        <a:fontRef idx="minor"/>
      </dsp:style>
    </dsp:sp>
    <dsp:sp modelId="{1E79465E-4469-434C-B1F3-65BE5DD102B6}">
      <dsp:nvSpPr>
        <dsp:cNvPr id="0" name=""/>
        <dsp:cNvSpPr/>
      </dsp:nvSpPr>
      <dsp:spPr>
        <a:xfrm>
          <a:off x="1602286" y="1163404"/>
          <a:ext cx="1458332" cy="1020785"/>
        </a:xfrm>
        <a:prstGeom prst="roundRect">
          <a:avLst>
            <a:gd name="adj" fmla="val 16670"/>
          </a:avLst>
        </a:prstGeom>
        <a:solidFill>
          <a:schemeClr val="accent5">
            <a:lumMod val="40000"/>
            <a:lumOff val="6000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rPr>
            <a:t>Ice Flow Model</a:t>
          </a:r>
        </a:p>
      </dsp:txBody>
      <dsp:txXfrm>
        <a:off x="1652126" y="1213244"/>
        <a:ext cx="1358652" cy="921105"/>
      </dsp:txXfrm>
    </dsp:sp>
  </dsp:spTree>
</dsp:drawing>
</file>

<file path=ppt/diagrams/layout1.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3.jpg>
</file>

<file path=ppt/media/image15.gif>
</file>

<file path=ppt/media/image16.jpg>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638680-BFE1-C24B-85DD-D6F4A14AFD6A}" type="datetimeFigureOut">
              <a:rPr lang="en-US" smtClean="0"/>
              <a:t>9/24/24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5BF427-BBA8-C04B-B8B3-CBDDE0D61D8B}" type="slidenum">
              <a:rPr lang="en-US" smtClean="0"/>
              <a:t>‹#›</a:t>
            </a:fld>
            <a:endParaRPr lang="en-US"/>
          </a:p>
        </p:txBody>
      </p:sp>
    </p:spTree>
    <p:extLst>
      <p:ext uri="{BB962C8B-B14F-4D97-AF65-F5344CB8AC3E}">
        <p14:creationId xmlns:p14="http://schemas.microsoft.com/office/powerpoint/2010/main" val="2215292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en.wikipedia.org/wiki/Numerical_methods"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en.wikipedia.org/wiki/Ice_sheet"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C85BF427-BBA8-C04B-B8B3-CBDDE0D61D8B}" type="slidenum">
              <a:rPr lang="en-US" smtClean="0"/>
              <a:t>1</a:t>
            </a:fld>
            <a:endParaRPr lang="en-US"/>
          </a:p>
        </p:txBody>
      </p:sp>
    </p:spTree>
    <p:extLst>
      <p:ext uri="{BB962C8B-B14F-4D97-AF65-F5344CB8AC3E}">
        <p14:creationId xmlns:p14="http://schemas.microsoft.com/office/powerpoint/2010/main" val="33741074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So, to recap what we discussed, we saw that </a:t>
            </a:r>
            <a:r>
              <a:rPr lang="en-US" b="1" dirty="0"/>
              <a:t>tidally locked exoplanets</a:t>
            </a:r>
            <a:r>
              <a:rPr lang="en-US" b="0" dirty="0"/>
              <a:t>, which we think are very common, are in an “</a:t>
            </a:r>
            <a:r>
              <a:rPr lang="en-US" b="1" dirty="0"/>
              <a:t>eyeball”-like climate state </a:t>
            </a:r>
            <a:r>
              <a:rPr lang="en-US" b="0" dirty="0"/>
              <a:t>and this brings up question about </a:t>
            </a:r>
            <a:r>
              <a:rPr lang="en-US" b="1" dirty="0"/>
              <a:t>the availability of liquid water </a:t>
            </a:r>
            <a:r>
              <a:rPr lang="en-US" b="0" dirty="0"/>
              <a:t>at the surface. </a:t>
            </a:r>
          </a:p>
          <a:p>
            <a:endParaRPr lang="en-US" b="0" dirty="0"/>
          </a:p>
          <a:p>
            <a:r>
              <a:rPr lang="en-US" b="0" dirty="0"/>
              <a:t>While there are multiple parameters to consider when building models to answer this question, we focused </a:t>
            </a:r>
            <a:r>
              <a:rPr lang="en-US" b="1" dirty="0"/>
              <a:t>on ice dynamics and we adapted an existing model </a:t>
            </a:r>
            <a:r>
              <a:rPr lang="en-US" b="0" dirty="0"/>
              <a:t>to tidal locking scenario and coupled it with a global climate model for exoplanet. The eyeball climate state has </a:t>
            </a:r>
            <a:r>
              <a:rPr lang="en-US" b="1" dirty="0"/>
              <a:t>polar and nightside ice coverage </a:t>
            </a:r>
            <a:r>
              <a:rPr lang="en-US" b="0" dirty="0"/>
              <a:t>and an open ocean at the substellar point. </a:t>
            </a:r>
            <a:r>
              <a:rPr lang="en-US" b="1" dirty="0"/>
              <a:t>Longer simulations reaching steady state </a:t>
            </a:r>
            <a:r>
              <a:rPr lang="en-US" b="0" dirty="0"/>
              <a:t>are necessary to say more about the availability of liquid water. We now have a functional model to do so. </a:t>
            </a:r>
          </a:p>
          <a:p>
            <a:endParaRPr lang="en-US" b="0" dirty="0"/>
          </a:p>
          <a:p>
            <a:r>
              <a:rPr lang="en-US" b="0" dirty="0"/>
              <a:t>To make the models more realistic, a next step is to consider that the ice shell of the planet would be </a:t>
            </a:r>
            <a:r>
              <a:rPr lang="en-US" b="1" dirty="0"/>
              <a:t>an ice sheet covering continents</a:t>
            </a:r>
            <a:r>
              <a:rPr lang="en-US" b="0" dirty="0"/>
              <a:t>, which changes the behavior of ice.</a:t>
            </a:r>
          </a:p>
          <a:p>
            <a:endParaRPr lang="en-US" b="0" dirty="0"/>
          </a:p>
          <a:p>
            <a:r>
              <a:rPr lang="en-US" b="0" dirty="0"/>
              <a:t>The model also currently uses </a:t>
            </a:r>
            <a:r>
              <a:rPr lang="en-US" b="1" dirty="0"/>
              <a:t>a static mask for the open ocean </a:t>
            </a:r>
            <a:r>
              <a:rPr lang="en-US" b="0" dirty="0"/>
              <a:t>as it doesn’t handle zero ice elevation, so an important implementation will be to allow the mask to change shape.</a:t>
            </a:r>
          </a:p>
          <a:p>
            <a:endParaRPr lang="en-US" b="0" dirty="0"/>
          </a:p>
          <a:p>
            <a:r>
              <a:rPr lang="en-US" b="0" dirty="0"/>
              <a:t>Finally, the model needs to be fully coupled to the GCM.</a:t>
            </a:r>
          </a:p>
          <a:p>
            <a:endParaRPr lang="en-US" b="0" dirty="0"/>
          </a:p>
          <a:p>
            <a:endParaRPr lang="en-US" b="0" dirty="0"/>
          </a:p>
          <a:p>
            <a:endParaRPr lang="en-US" b="0" dirty="0"/>
          </a:p>
          <a:p>
            <a:r>
              <a:rPr lang="en-US" b="0" dirty="0"/>
              <a:t>make it visual what is </a:t>
            </a:r>
            <a:r>
              <a:rPr lang="en-US" b="0" dirty="0" err="1"/>
              <a:t>gonna</a:t>
            </a:r>
            <a:r>
              <a:rPr lang="en-US" b="0" dirty="0"/>
              <a:t> change</a:t>
            </a:r>
          </a:p>
          <a:p>
            <a:r>
              <a:rPr lang="en-US" b="0" dirty="0"/>
              <a:t>recap parameter interactions are important we looked at a few, and present a current state from these and compare this with theory</a:t>
            </a:r>
          </a:p>
          <a:p>
            <a:r>
              <a:rPr lang="en-US" b="0" dirty="0"/>
              <a:t>first order parameter but can get closer to a more realistic model, add layers</a:t>
            </a:r>
          </a:p>
          <a:p>
            <a:r>
              <a:rPr lang="en-US" b="0" dirty="0" err="1"/>
              <a:t>colums+images</a:t>
            </a: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to study the stability of the climate on ice-covered water world. </a:t>
            </a:r>
          </a:p>
          <a:p>
            <a:endParaRPr lang="en-US" b="0" dirty="0"/>
          </a:p>
          <a:p>
            <a:r>
              <a:rPr lang="en-US" b="0" dirty="0"/>
              <a:t>GCM </a:t>
            </a:r>
            <a:r>
              <a:rPr lang="en-US" b="0" dirty="0" err="1"/>
              <a:t>proxima</a:t>
            </a:r>
            <a:r>
              <a:rPr lang="en-US" b="0" dirty="0"/>
              <a:t> </a:t>
            </a:r>
            <a:r>
              <a:rPr lang="en-US" b="0" dirty="0" err="1"/>
              <a:t>centauri</a:t>
            </a:r>
            <a:r>
              <a:rPr lang="en-US" b="0" dirty="0"/>
              <a:t> b avec </a:t>
            </a:r>
            <a:r>
              <a:rPr lang="en-US" b="0" dirty="0" err="1"/>
              <a:t>eau</a:t>
            </a:r>
            <a:r>
              <a:rPr lang="en-US" b="0" dirty="0"/>
              <a:t> sur </a:t>
            </a:r>
            <a:r>
              <a:rPr lang="en-US" b="0" dirty="0" err="1"/>
              <a:t>terre</a:t>
            </a:r>
            <a:r>
              <a:rPr lang="en-US" b="0" dirty="0"/>
              <a:t> et atmosphere</a:t>
            </a:r>
          </a:p>
        </p:txBody>
      </p:sp>
      <p:sp>
        <p:nvSpPr>
          <p:cNvPr id="4" name="Slide Number Placeholder 3"/>
          <p:cNvSpPr>
            <a:spLocks noGrp="1"/>
          </p:cNvSpPr>
          <p:nvPr>
            <p:ph type="sldNum" sz="quarter" idx="5"/>
          </p:nvPr>
        </p:nvSpPr>
        <p:spPr/>
        <p:txBody>
          <a:bodyPr/>
          <a:lstStyle/>
          <a:p>
            <a:fld id="{C85BF427-BBA8-C04B-B8B3-CBDDE0D61D8B}" type="slidenum">
              <a:rPr lang="en-US" smtClean="0"/>
              <a:t>10</a:t>
            </a:fld>
            <a:endParaRPr lang="en-US"/>
          </a:p>
        </p:txBody>
      </p:sp>
    </p:spTree>
    <p:extLst>
      <p:ext uri="{BB962C8B-B14F-4D97-AF65-F5344CB8AC3E}">
        <p14:creationId xmlns:p14="http://schemas.microsoft.com/office/powerpoint/2010/main" val="10794140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So, to recap what we discussed, we saw that </a:t>
            </a:r>
            <a:r>
              <a:rPr lang="en-US" b="1" dirty="0"/>
              <a:t>tidally locked exoplanets</a:t>
            </a:r>
            <a:r>
              <a:rPr lang="en-US" b="0" dirty="0"/>
              <a:t>, which we think are very common, are in an “</a:t>
            </a:r>
            <a:r>
              <a:rPr lang="en-US" b="1" dirty="0"/>
              <a:t>eyeball”-like climate state </a:t>
            </a:r>
            <a:r>
              <a:rPr lang="en-US" b="0" dirty="0"/>
              <a:t>and this brings up question about </a:t>
            </a:r>
            <a:r>
              <a:rPr lang="en-US" b="1" dirty="0"/>
              <a:t>the availability of liquid water </a:t>
            </a:r>
            <a:r>
              <a:rPr lang="en-US" b="0" dirty="0"/>
              <a:t>at the surface. </a:t>
            </a:r>
          </a:p>
          <a:p>
            <a:endParaRPr lang="en-US" b="0" dirty="0"/>
          </a:p>
          <a:p>
            <a:r>
              <a:rPr lang="en-US" b="0" dirty="0"/>
              <a:t>While there are multiple parameters to consider when building models to answer this question, we focused </a:t>
            </a:r>
            <a:r>
              <a:rPr lang="en-US" b="1" dirty="0"/>
              <a:t>on ice dynamics and we adapted an existing model </a:t>
            </a:r>
            <a:r>
              <a:rPr lang="en-US" b="0" dirty="0"/>
              <a:t>to tidal locking scenario and coupled it with a global climate model for exoplanet. The eyeball climate state has </a:t>
            </a:r>
            <a:r>
              <a:rPr lang="en-US" b="1" dirty="0"/>
              <a:t>polar and nightside ice coverage </a:t>
            </a:r>
            <a:r>
              <a:rPr lang="en-US" b="0" dirty="0"/>
              <a:t>and an open ocean at the substellar point. </a:t>
            </a:r>
            <a:r>
              <a:rPr lang="en-US" b="1" dirty="0"/>
              <a:t>Longer simulations reaching steady state </a:t>
            </a:r>
            <a:r>
              <a:rPr lang="en-US" b="0" dirty="0"/>
              <a:t>are necessary to say more about the availability of liquid water. We now have a functional model to do so. </a:t>
            </a:r>
          </a:p>
          <a:p>
            <a:endParaRPr lang="en-US" b="0" dirty="0"/>
          </a:p>
          <a:p>
            <a:r>
              <a:rPr lang="en-US" b="0" dirty="0"/>
              <a:t>To make the models more realistic, a next step is to consider that the ice shell of the planet would be </a:t>
            </a:r>
            <a:r>
              <a:rPr lang="en-US" b="1" dirty="0"/>
              <a:t>an ice sheet covering continents</a:t>
            </a:r>
            <a:r>
              <a:rPr lang="en-US" b="0" dirty="0"/>
              <a:t>, which changes the behavior of ice.</a:t>
            </a:r>
          </a:p>
          <a:p>
            <a:endParaRPr lang="en-US" b="0" dirty="0"/>
          </a:p>
          <a:p>
            <a:r>
              <a:rPr lang="en-US" b="0" dirty="0"/>
              <a:t>The model also currently uses </a:t>
            </a:r>
            <a:r>
              <a:rPr lang="en-US" b="1" dirty="0"/>
              <a:t>a static mask for the open ocean </a:t>
            </a:r>
            <a:r>
              <a:rPr lang="en-US" b="0" dirty="0"/>
              <a:t>as it doesn’t handle zero ice elevation, so an important implementation will be to allow the mask to change shape.</a:t>
            </a:r>
          </a:p>
          <a:p>
            <a:endParaRPr lang="en-US" b="0" dirty="0"/>
          </a:p>
          <a:p>
            <a:r>
              <a:rPr lang="en-US" b="0" dirty="0"/>
              <a:t>Finally, the model needs to be fully coupled to the GCM.</a:t>
            </a:r>
          </a:p>
          <a:p>
            <a:endParaRPr lang="en-US" b="0" dirty="0"/>
          </a:p>
          <a:p>
            <a:endParaRPr lang="en-US" b="0" dirty="0"/>
          </a:p>
          <a:p>
            <a:endParaRPr lang="en-US" b="0" dirty="0"/>
          </a:p>
          <a:p>
            <a:r>
              <a:rPr lang="en-US" b="0" dirty="0"/>
              <a:t>make it visual what is </a:t>
            </a:r>
            <a:r>
              <a:rPr lang="en-US" b="0" dirty="0" err="1"/>
              <a:t>gonna</a:t>
            </a:r>
            <a:r>
              <a:rPr lang="en-US" b="0" dirty="0"/>
              <a:t> change</a:t>
            </a:r>
          </a:p>
          <a:p>
            <a:r>
              <a:rPr lang="en-US" b="0" dirty="0"/>
              <a:t>recap parameter interactions are important we looked at a few, and present a current state from these and compare this with theory</a:t>
            </a:r>
          </a:p>
          <a:p>
            <a:r>
              <a:rPr lang="en-US" b="0" dirty="0"/>
              <a:t>first order parameter but can get closer to a more realistic model, add layers</a:t>
            </a:r>
          </a:p>
          <a:p>
            <a:r>
              <a:rPr lang="en-US" b="0" dirty="0" err="1"/>
              <a:t>colums+images</a:t>
            </a: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to study the stability of the climate on ice-covered water world. </a:t>
            </a:r>
          </a:p>
          <a:p>
            <a:endParaRPr lang="en-US" b="0" dirty="0"/>
          </a:p>
          <a:p>
            <a:r>
              <a:rPr lang="en-US" b="0" dirty="0"/>
              <a:t>GCM </a:t>
            </a:r>
            <a:r>
              <a:rPr lang="en-US" b="0" dirty="0" err="1"/>
              <a:t>proxima</a:t>
            </a:r>
            <a:r>
              <a:rPr lang="en-US" b="0" dirty="0"/>
              <a:t> </a:t>
            </a:r>
            <a:r>
              <a:rPr lang="en-US" b="0" dirty="0" err="1"/>
              <a:t>centauri</a:t>
            </a:r>
            <a:r>
              <a:rPr lang="en-US" b="0" dirty="0"/>
              <a:t> b avec </a:t>
            </a:r>
            <a:r>
              <a:rPr lang="en-US" b="0" dirty="0" err="1"/>
              <a:t>eau</a:t>
            </a:r>
            <a:r>
              <a:rPr lang="en-US" b="0" dirty="0"/>
              <a:t> sur </a:t>
            </a:r>
            <a:r>
              <a:rPr lang="en-US" b="0" dirty="0" err="1"/>
              <a:t>terre</a:t>
            </a:r>
            <a:r>
              <a:rPr lang="en-US" b="0" dirty="0"/>
              <a:t> et atmosphere</a:t>
            </a:r>
          </a:p>
        </p:txBody>
      </p:sp>
      <p:sp>
        <p:nvSpPr>
          <p:cNvPr id="4" name="Slide Number Placeholder 3"/>
          <p:cNvSpPr>
            <a:spLocks noGrp="1"/>
          </p:cNvSpPr>
          <p:nvPr>
            <p:ph type="sldNum" sz="quarter" idx="5"/>
          </p:nvPr>
        </p:nvSpPr>
        <p:spPr/>
        <p:txBody>
          <a:bodyPr/>
          <a:lstStyle/>
          <a:p>
            <a:fld id="{C85BF427-BBA8-C04B-B8B3-CBDDE0D61D8B}" type="slidenum">
              <a:rPr lang="en-US" smtClean="0"/>
              <a:t>11</a:t>
            </a:fld>
            <a:endParaRPr lang="en-US"/>
          </a:p>
        </p:txBody>
      </p:sp>
    </p:spTree>
    <p:extLst>
      <p:ext uri="{BB962C8B-B14F-4D97-AF65-F5344CB8AC3E}">
        <p14:creationId xmlns:p14="http://schemas.microsoft.com/office/powerpoint/2010/main" val="19996107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So, to recap what we discussed, we saw that </a:t>
            </a:r>
            <a:r>
              <a:rPr lang="en-US" b="1" dirty="0"/>
              <a:t>tidally locked exoplanets</a:t>
            </a:r>
            <a:r>
              <a:rPr lang="en-US" b="0" dirty="0"/>
              <a:t>, which we think are very common, are in an “</a:t>
            </a:r>
            <a:r>
              <a:rPr lang="en-US" b="1" dirty="0"/>
              <a:t>eyeball”-like climate state </a:t>
            </a:r>
            <a:r>
              <a:rPr lang="en-US" b="0" dirty="0"/>
              <a:t>and this brings up question about </a:t>
            </a:r>
            <a:r>
              <a:rPr lang="en-US" b="1" dirty="0"/>
              <a:t>the availability of liquid water </a:t>
            </a:r>
            <a:r>
              <a:rPr lang="en-US" b="0" dirty="0"/>
              <a:t>at the surface. </a:t>
            </a:r>
          </a:p>
          <a:p>
            <a:endParaRPr lang="en-US" b="0" dirty="0"/>
          </a:p>
          <a:p>
            <a:r>
              <a:rPr lang="en-US" b="0" dirty="0"/>
              <a:t>While there are multiple parameters to consider when building models to answer this question, we focused </a:t>
            </a:r>
            <a:r>
              <a:rPr lang="en-US" b="1" dirty="0"/>
              <a:t>on ice dynamics and we adapted an existing model </a:t>
            </a:r>
            <a:r>
              <a:rPr lang="en-US" b="0" dirty="0"/>
              <a:t>to tidal locking scenario and coupled it with a global climate model for exoplanet. The eyeball climate state has </a:t>
            </a:r>
            <a:r>
              <a:rPr lang="en-US" b="1" dirty="0"/>
              <a:t>polar and nightside ice coverage </a:t>
            </a:r>
            <a:r>
              <a:rPr lang="en-US" b="0" dirty="0"/>
              <a:t>and an open ocean at the substellar point. </a:t>
            </a:r>
            <a:r>
              <a:rPr lang="en-US" b="1" dirty="0"/>
              <a:t>Longer simulations reaching steady state </a:t>
            </a:r>
            <a:r>
              <a:rPr lang="en-US" b="0" dirty="0"/>
              <a:t>are necessary to say more about the availability of liquid water. We now have a functional model to do so. </a:t>
            </a:r>
          </a:p>
          <a:p>
            <a:endParaRPr lang="en-US" b="0" dirty="0"/>
          </a:p>
          <a:p>
            <a:r>
              <a:rPr lang="en-US" b="0" dirty="0"/>
              <a:t>To make the models more realistic, a next step is to consider that the ice shell of the planet would be </a:t>
            </a:r>
            <a:r>
              <a:rPr lang="en-US" b="1" dirty="0"/>
              <a:t>an ice sheet covering continents</a:t>
            </a:r>
            <a:r>
              <a:rPr lang="en-US" b="0" dirty="0"/>
              <a:t>, which changes the behavior of ice.</a:t>
            </a:r>
          </a:p>
          <a:p>
            <a:endParaRPr lang="en-US" b="0" dirty="0"/>
          </a:p>
          <a:p>
            <a:r>
              <a:rPr lang="en-US" b="0" dirty="0"/>
              <a:t>The model also currently uses </a:t>
            </a:r>
            <a:r>
              <a:rPr lang="en-US" b="1" dirty="0"/>
              <a:t>a static mask for the open ocean </a:t>
            </a:r>
            <a:r>
              <a:rPr lang="en-US" b="0" dirty="0"/>
              <a:t>as it doesn’t handle zero ice elevation, so an important implementation will be to allow the mask to change shape.</a:t>
            </a:r>
          </a:p>
          <a:p>
            <a:endParaRPr lang="en-US" b="0" dirty="0"/>
          </a:p>
          <a:p>
            <a:r>
              <a:rPr lang="en-US" b="0" dirty="0"/>
              <a:t>Finally, the model needs to be fully coupled to the GCM.</a:t>
            </a:r>
          </a:p>
          <a:p>
            <a:endParaRPr lang="en-US" b="0" dirty="0"/>
          </a:p>
          <a:p>
            <a:endParaRPr lang="en-US" b="0" dirty="0"/>
          </a:p>
          <a:p>
            <a:endParaRPr lang="en-US" b="0" dirty="0"/>
          </a:p>
          <a:p>
            <a:r>
              <a:rPr lang="en-US" b="0" dirty="0"/>
              <a:t>make it visual what is </a:t>
            </a:r>
            <a:r>
              <a:rPr lang="en-US" b="0" dirty="0" err="1"/>
              <a:t>gonna</a:t>
            </a:r>
            <a:r>
              <a:rPr lang="en-US" b="0" dirty="0"/>
              <a:t> change</a:t>
            </a:r>
          </a:p>
          <a:p>
            <a:r>
              <a:rPr lang="en-US" b="0" dirty="0"/>
              <a:t>recap parameter interactions are important we looked at a few, and present a current state from these and compare this with theory</a:t>
            </a:r>
          </a:p>
          <a:p>
            <a:r>
              <a:rPr lang="en-US" b="0" dirty="0"/>
              <a:t>first order parameter but can get closer to a more realistic model, add layers</a:t>
            </a:r>
          </a:p>
          <a:p>
            <a:r>
              <a:rPr lang="en-US" b="0" dirty="0" err="1"/>
              <a:t>colums+images</a:t>
            </a: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to study the stability of the climate on ice-covered water world. </a:t>
            </a:r>
          </a:p>
          <a:p>
            <a:endParaRPr lang="en-US" b="0" dirty="0"/>
          </a:p>
          <a:p>
            <a:r>
              <a:rPr lang="en-US" b="0" dirty="0"/>
              <a:t>GCM </a:t>
            </a:r>
            <a:r>
              <a:rPr lang="en-US" b="0" dirty="0" err="1"/>
              <a:t>proxima</a:t>
            </a:r>
            <a:r>
              <a:rPr lang="en-US" b="0" dirty="0"/>
              <a:t> </a:t>
            </a:r>
            <a:r>
              <a:rPr lang="en-US" b="0" dirty="0" err="1"/>
              <a:t>centauri</a:t>
            </a:r>
            <a:r>
              <a:rPr lang="en-US" b="0" dirty="0"/>
              <a:t> b avec </a:t>
            </a:r>
            <a:r>
              <a:rPr lang="en-US" b="0" dirty="0" err="1"/>
              <a:t>eau</a:t>
            </a:r>
            <a:r>
              <a:rPr lang="en-US" b="0" dirty="0"/>
              <a:t> sur </a:t>
            </a:r>
            <a:r>
              <a:rPr lang="en-US" b="0" dirty="0" err="1"/>
              <a:t>terre</a:t>
            </a:r>
            <a:r>
              <a:rPr lang="en-US" b="0" dirty="0"/>
              <a:t> et atmosphere</a:t>
            </a:r>
          </a:p>
        </p:txBody>
      </p:sp>
      <p:sp>
        <p:nvSpPr>
          <p:cNvPr id="4" name="Slide Number Placeholder 3"/>
          <p:cNvSpPr>
            <a:spLocks noGrp="1"/>
          </p:cNvSpPr>
          <p:nvPr>
            <p:ph type="sldNum" sz="quarter" idx="5"/>
          </p:nvPr>
        </p:nvSpPr>
        <p:spPr/>
        <p:txBody>
          <a:bodyPr/>
          <a:lstStyle/>
          <a:p>
            <a:fld id="{C85BF427-BBA8-C04B-B8B3-CBDDE0D61D8B}" type="slidenum">
              <a:rPr lang="en-US" smtClean="0"/>
              <a:t>12</a:t>
            </a:fld>
            <a:endParaRPr lang="en-US"/>
          </a:p>
        </p:txBody>
      </p:sp>
    </p:spTree>
    <p:extLst>
      <p:ext uri="{BB962C8B-B14F-4D97-AF65-F5344CB8AC3E}">
        <p14:creationId xmlns:p14="http://schemas.microsoft.com/office/powerpoint/2010/main" val="41219140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So, to recap what we discussed, we saw that </a:t>
            </a:r>
            <a:r>
              <a:rPr lang="en-US" b="1" dirty="0"/>
              <a:t>tidally locked exoplanets</a:t>
            </a:r>
            <a:r>
              <a:rPr lang="en-US" b="0" dirty="0"/>
              <a:t>, which we think are very common, are in an “</a:t>
            </a:r>
            <a:r>
              <a:rPr lang="en-US" b="1" dirty="0"/>
              <a:t>eyeball”-like climate state </a:t>
            </a:r>
            <a:r>
              <a:rPr lang="en-US" b="0" dirty="0"/>
              <a:t>and this brings up question about </a:t>
            </a:r>
            <a:r>
              <a:rPr lang="en-US" b="1" dirty="0"/>
              <a:t>the availability of liquid water </a:t>
            </a:r>
            <a:r>
              <a:rPr lang="en-US" b="0" dirty="0"/>
              <a:t>at the surface. </a:t>
            </a:r>
          </a:p>
          <a:p>
            <a:endParaRPr lang="en-US" b="0" dirty="0"/>
          </a:p>
          <a:p>
            <a:r>
              <a:rPr lang="en-US" b="0" dirty="0"/>
              <a:t>While there are multiple parameters to consider when building models to answer this question, we focused </a:t>
            </a:r>
            <a:r>
              <a:rPr lang="en-US" b="1" dirty="0"/>
              <a:t>on ice dynamics and we adapted an existing model </a:t>
            </a:r>
            <a:r>
              <a:rPr lang="en-US" b="0" dirty="0"/>
              <a:t>to tidal locking scenario and coupled it with a global climate model for exoplanet. The eyeball climate state has </a:t>
            </a:r>
            <a:r>
              <a:rPr lang="en-US" b="1" dirty="0"/>
              <a:t>polar and nightside ice coverage </a:t>
            </a:r>
            <a:r>
              <a:rPr lang="en-US" b="0" dirty="0"/>
              <a:t>and an open ocean at the substellar point. </a:t>
            </a:r>
            <a:r>
              <a:rPr lang="en-US" b="1" dirty="0"/>
              <a:t>Longer simulations reaching steady state </a:t>
            </a:r>
            <a:r>
              <a:rPr lang="en-US" b="0" dirty="0"/>
              <a:t>are necessary to say more about the availability of liquid water. We now have a functional model to do so. </a:t>
            </a:r>
          </a:p>
          <a:p>
            <a:endParaRPr lang="en-US" b="0" dirty="0"/>
          </a:p>
          <a:p>
            <a:r>
              <a:rPr lang="en-US" b="0" dirty="0"/>
              <a:t>To make the models more realistic, a next step is to consider that the ice shell of the planet would be </a:t>
            </a:r>
            <a:r>
              <a:rPr lang="en-US" b="1" dirty="0"/>
              <a:t>an ice sheet covering continents</a:t>
            </a:r>
            <a:r>
              <a:rPr lang="en-US" b="0" dirty="0"/>
              <a:t>, which changes the behavior of ice.</a:t>
            </a:r>
          </a:p>
          <a:p>
            <a:endParaRPr lang="en-US" b="0" dirty="0"/>
          </a:p>
          <a:p>
            <a:r>
              <a:rPr lang="en-US" b="0" dirty="0"/>
              <a:t>The model also currently uses </a:t>
            </a:r>
            <a:r>
              <a:rPr lang="en-US" b="1" dirty="0"/>
              <a:t>a static mask for the open ocean </a:t>
            </a:r>
            <a:r>
              <a:rPr lang="en-US" b="0" dirty="0"/>
              <a:t>as it doesn’t handle zero ice elevation, so an important implementation will be to allow the mask to change shape.</a:t>
            </a:r>
          </a:p>
          <a:p>
            <a:endParaRPr lang="en-US" b="0" dirty="0"/>
          </a:p>
          <a:p>
            <a:r>
              <a:rPr lang="en-US" b="0" dirty="0"/>
              <a:t>Finally, the model needs to be fully coupled to the GCM.</a:t>
            </a:r>
          </a:p>
          <a:p>
            <a:endParaRPr lang="en-US" b="0" dirty="0"/>
          </a:p>
          <a:p>
            <a:endParaRPr lang="en-US" b="0" dirty="0"/>
          </a:p>
          <a:p>
            <a:endParaRPr lang="en-US" b="0" dirty="0"/>
          </a:p>
          <a:p>
            <a:r>
              <a:rPr lang="en-US" b="0" dirty="0"/>
              <a:t>make it visual what is </a:t>
            </a:r>
            <a:r>
              <a:rPr lang="en-US" b="0" dirty="0" err="1"/>
              <a:t>gonna</a:t>
            </a:r>
            <a:r>
              <a:rPr lang="en-US" b="0" dirty="0"/>
              <a:t> change</a:t>
            </a:r>
          </a:p>
          <a:p>
            <a:r>
              <a:rPr lang="en-US" b="0" dirty="0"/>
              <a:t>recap parameter interactions are important we looked at a few, and present a current state from these and compare this with theory</a:t>
            </a:r>
          </a:p>
          <a:p>
            <a:r>
              <a:rPr lang="en-US" b="0" dirty="0"/>
              <a:t>first order parameter but can get closer to a more realistic model, add layers</a:t>
            </a:r>
          </a:p>
          <a:p>
            <a:r>
              <a:rPr lang="en-US" b="0" dirty="0" err="1"/>
              <a:t>colums+images</a:t>
            </a: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to study the stability of the climate on ice-covered water world. </a:t>
            </a:r>
          </a:p>
          <a:p>
            <a:endParaRPr lang="en-US" b="0" dirty="0"/>
          </a:p>
          <a:p>
            <a:r>
              <a:rPr lang="en-US" b="0" dirty="0"/>
              <a:t>GCM </a:t>
            </a:r>
            <a:r>
              <a:rPr lang="en-US" b="0" dirty="0" err="1"/>
              <a:t>proxima</a:t>
            </a:r>
            <a:r>
              <a:rPr lang="en-US" b="0" dirty="0"/>
              <a:t> </a:t>
            </a:r>
            <a:r>
              <a:rPr lang="en-US" b="0" dirty="0" err="1"/>
              <a:t>centauri</a:t>
            </a:r>
            <a:r>
              <a:rPr lang="en-US" b="0" dirty="0"/>
              <a:t> b avec </a:t>
            </a:r>
            <a:r>
              <a:rPr lang="en-US" b="0" dirty="0" err="1"/>
              <a:t>eau</a:t>
            </a:r>
            <a:r>
              <a:rPr lang="en-US" b="0" dirty="0"/>
              <a:t> sur </a:t>
            </a:r>
            <a:r>
              <a:rPr lang="en-US" b="0" dirty="0" err="1"/>
              <a:t>terre</a:t>
            </a:r>
            <a:r>
              <a:rPr lang="en-US" b="0" dirty="0"/>
              <a:t> et atmosphere</a:t>
            </a:r>
          </a:p>
        </p:txBody>
      </p:sp>
      <p:sp>
        <p:nvSpPr>
          <p:cNvPr id="4" name="Slide Number Placeholder 3"/>
          <p:cNvSpPr>
            <a:spLocks noGrp="1"/>
          </p:cNvSpPr>
          <p:nvPr>
            <p:ph type="sldNum" sz="quarter" idx="5"/>
          </p:nvPr>
        </p:nvSpPr>
        <p:spPr/>
        <p:txBody>
          <a:bodyPr/>
          <a:lstStyle/>
          <a:p>
            <a:fld id="{C85BF427-BBA8-C04B-B8B3-CBDDE0D61D8B}" type="slidenum">
              <a:rPr lang="en-US" smtClean="0"/>
              <a:t>13</a:t>
            </a:fld>
            <a:endParaRPr lang="en-US"/>
          </a:p>
        </p:txBody>
      </p:sp>
    </p:spTree>
    <p:extLst>
      <p:ext uri="{BB962C8B-B14F-4D97-AF65-F5344CB8AC3E}">
        <p14:creationId xmlns:p14="http://schemas.microsoft.com/office/powerpoint/2010/main" val="11301332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I’m </a:t>
            </a:r>
            <a:r>
              <a:rPr lang="en-US" dirty="0" err="1"/>
              <a:t>gonna</a:t>
            </a:r>
            <a:r>
              <a:rPr lang="en-US" dirty="0"/>
              <a:t> go over my project and the main concepts. I’m still learning and getting more familiar, especially with understanding ice sheets flow, so I’ll mostly walk you through</a:t>
            </a:r>
          </a:p>
          <a:p>
            <a:endParaRPr lang="en-US" dirty="0"/>
          </a:p>
          <a:p>
            <a:r>
              <a:rPr lang="en-US" dirty="0"/>
              <a:t>My project is to study the transport of water in tidally locked exoplanets by ultimately coupling a global climate model and an ice flow model. </a:t>
            </a:r>
          </a:p>
          <a:p>
            <a:endParaRPr lang="en-US" dirty="0"/>
          </a:p>
          <a:p>
            <a:r>
              <a:rPr lang="en-US" dirty="0"/>
              <a:t>Exoplanets orbiting stars closely are often found in tidal locking, this means permanent dayside / nightside. This is due to gravitational interactions that force the planet into synchronous rotation </a:t>
            </a:r>
            <a:r>
              <a:rPr lang="en-US" dirty="0" err="1"/>
              <a:t>s.t.</a:t>
            </a:r>
            <a:r>
              <a:rPr lang="en-US" dirty="0"/>
              <a:t> a rotation on itself takes as long as an orbit around its star. </a:t>
            </a:r>
          </a:p>
          <a:p>
            <a:endParaRPr lang="en-US" dirty="0"/>
          </a:p>
          <a:p>
            <a:r>
              <a:rPr lang="en-US" dirty="0"/>
              <a:t>Creates very strong temperature contrast between dayside / nightside. So we are interested in what happens to a planet with liquid water at its surface</a:t>
            </a:r>
          </a:p>
          <a:p>
            <a:endParaRPr lang="en-US" dirty="0"/>
          </a:p>
          <a:p>
            <a:r>
              <a:rPr lang="en-US" dirty="0"/>
              <a:t>Could have ocean covered planet, water evaporation, significant ice sheet coverage on the nightside that could become water cold traps</a:t>
            </a:r>
          </a:p>
          <a:p>
            <a:r>
              <a:rPr lang="en-US" dirty="0"/>
              <a:t>So a planet with a significant water reservoir and temperature that allows for liquid water somewhere on its surface could have essentially not available liquid water</a:t>
            </a:r>
          </a:p>
          <a:p>
            <a:r>
              <a:rPr lang="en-US" dirty="0"/>
              <a:t>Become very dry</a:t>
            </a:r>
          </a:p>
          <a:p>
            <a:endParaRPr lang="en-US" dirty="0"/>
          </a:p>
          <a:p>
            <a:r>
              <a:rPr lang="en-US" dirty="0"/>
              <a:t>The reason why this is relevant research in the current context is that </a:t>
            </a:r>
          </a:p>
          <a:p>
            <a:endParaRPr lang="en-US" dirty="0"/>
          </a:p>
          <a:p>
            <a:r>
              <a:rPr lang="en-US" dirty="0"/>
              <a:t>1) Most likely type of orbital configuration to find around red dwarfs (most common stars), low luminosity, low mass, active stars</a:t>
            </a:r>
          </a:p>
          <a:p>
            <a:r>
              <a:rPr lang="en-US" dirty="0"/>
              <a:t>Because they are so small, the habitable zone (where we can hope to find liquid water) is much closer to the star, so the planet is most likely to be trapped in synchronous rotation.</a:t>
            </a:r>
          </a:p>
          <a:p>
            <a:endParaRPr lang="en-US" dirty="0"/>
          </a:p>
          <a:p>
            <a:r>
              <a:rPr lang="en-US" dirty="0"/>
              <a:t>2) None of the current models tackle this problem. The way we go about it is to adapt a 2D global ice flow model published by </a:t>
            </a:r>
            <a:r>
              <a:rPr lang="en-US" dirty="0" err="1"/>
              <a:t>Tziperman</a:t>
            </a:r>
            <a:r>
              <a:rPr lang="en-US" dirty="0"/>
              <a:t> et al in 2012 that studied the snowball earth paleoclimate to move from earth-centric parameters to assumptions appropriate for exoplanets in a tidally locked system. Ultimately we want to effectively couple this model with a global climate model</a:t>
            </a:r>
          </a:p>
          <a:p>
            <a:endParaRPr lang="en-US" dirty="0"/>
          </a:p>
          <a:p>
            <a:r>
              <a:rPr lang="en-CA" b="1" i="0" u="none" strike="noStrike" dirty="0">
                <a:solidFill>
                  <a:srgbClr val="202122"/>
                </a:solidFill>
                <a:effectLst/>
                <a:latin typeface="Arial" panose="020B0604020202020204" pitchFamily="34" charset="0"/>
              </a:rPr>
              <a:t>Ice-sheet models</a:t>
            </a:r>
            <a:r>
              <a:rPr lang="en-CA" b="0" i="0" u="none" strike="noStrike" dirty="0">
                <a:solidFill>
                  <a:srgbClr val="202122"/>
                </a:solidFill>
                <a:effectLst/>
                <a:latin typeface="Arial" panose="020B0604020202020204" pitchFamily="34" charset="0"/>
              </a:rPr>
              <a:t> use </a:t>
            </a:r>
            <a:r>
              <a:rPr lang="en-CA" b="0" i="0" u="none" strike="noStrike" dirty="0">
                <a:solidFill>
                  <a:srgbClr val="795CB2"/>
                </a:solidFill>
                <a:effectLst/>
                <a:latin typeface="Arial" panose="020B0604020202020204" pitchFamily="34" charset="0"/>
                <a:hlinkClick r:id="rId3" tooltip="Numerical methods"/>
              </a:rPr>
              <a:t>numerical methods</a:t>
            </a:r>
            <a:r>
              <a:rPr lang="en-CA" b="0" i="0" u="none" strike="noStrike" dirty="0">
                <a:solidFill>
                  <a:srgbClr val="202122"/>
                </a:solidFill>
                <a:effectLst/>
                <a:latin typeface="Arial" panose="020B0604020202020204" pitchFamily="34" charset="0"/>
              </a:rPr>
              <a:t> to simulate the evolution, dynamics and thermodynamics of </a:t>
            </a:r>
            <a:r>
              <a:rPr lang="en-CA" b="0" i="0" u="none" strike="noStrike" dirty="0">
                <a:solidFill>
                  <a:srgbClr val="795CB2"/>
                </a:solidFill>
                <a:effectLst/>
                <a:latin typeface="Arial" panose="020B0604020202020204" pitchFamily="34" charset="0"/>
                <a:hlinkClick r:id="rId4"/>
              </a:rPr>
              <a:t>ice sheets</a:t>
            </a:r>
            <a:endParaRPr lang="en-US" dirty="0"/>
          </a:p>
          <a:p>
            <a:endParaRPr lang="en-US" dirty="0"/>
          </a:p>
        </p:txBody>
      </p:sp>
      <p:sp>
        <p:nvSpPr>
          <p:cNvPr id="4" name="Slide Number Placeholder 3"/>
          <p:cNvSpPr>
            <a:spLocks noGrp="1"/>
          </p:cNvSpPr>
          <p:nvPr>
            <p:ph type="sldNum" sz="quarter" idx="5"/>
          </p:nvPr>
        </p:nvSpPr>
        <p:spPr/>
        <p:txBody>
          <a:bodyPr/>
          <a:lstStyle/>
          <a:p>
            <a:fld id="{C85BF427-BBA8-C04B-B8B3-CBDDE0D61D8B}" type="slidenum">
              <a:rPr lang="en-US" smtClean="0"/>
              <a:t>14</a:t>
            </a:fld>
            <a:endParaRPr lang="en-US"/>
          </a:p>
        </p:txBody>
      </p:sp>
    </p:spTree>
    <p:extLst>
      <p:ext uri="{BB962C8B-B14F-4D97-AF65-F5344CB8AC3E}">
        <p14:creationId xmlns:p14="http://schemas.microsoft.com/office/powerpoint/2010/main" val="22306949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So, to recap what we discussed, we saw that </a:t>
            </a:r>
            <a:r>
              <a:rPr lang="en-US" b="1" dirty="0"/>
              <a:t>tidally locked exoplanets</a:t>
            </a:r>
            <a:r>
              <a:rPr lang="en-US" b="0" dirty="0"/>
              <a:t>, which we think are very common, are in an “</a:t>
            </a:r>
            <a:r>
              <a:rPr lang="en-US" b="1" dirty="0"/>
              <a:t>eyeball”-like climate state </a:t>
            </a:r>
            <a:r>
              <a:rPr lang="en-US" b="0" dirty="0"/>
              <a:t>and this brings up question about </a:t>
            </a:r>
            <a:r>
              <a:rPr lang="en-US" b="1" dirty="0"/>
              <a:t>the availability of liquid water </a:t>
            </a:r>
            <a:r>
              <a:rPr lang="en-US" b="0" dirty="0"/>
              <a:t>at the surface. </a:t>
            </a:r>
          </a:p>
          <a:p>
            <a:endParaRPr lang="en-US" b="0" dirty="0"/>
          </a:p>
          <a:p>
            <a:r>
              <a:rPr lang="en-US" b="0" dirty="0"/>
              <a:t>While there are multiple parameters to consider when building models to answer this question, we focused </a:t>
            </a:r>
            <a:r>
              <a:rPr lang="en-US" b="1" dirty="0"/>
              <a:t>on ice dynamics and we adapted an existing model </a:t>
            </a:r>
            <a:r>
              <a:rPr lang="en-US" b="0" dirty="0"/>
              <a:t>to tidal locking scenario and coupled it with a global climate model for exoplanet. The eyeball climate state has </a:t>
            </a:r>
            <a:r>
              <a:rPr lang="en-US" b="1" dirty="0"/>
              <a:t>polar and nightside ice coverage </a:t>
            </a:r>
            <a:r>
              <a:rPr lang="en-US" b="0" dirty="0"/>
              <a:t>and an open ocean at the substellar point. </a:t>
            </a:r>
            <a:r>
              <a:rPr lang="en-US" b="1" dirty="0"/>
              <a:t>Longer simulations reaching steady state </a:t>
            </a:r>
            <a:r>
              <a:rPr lang="en-US" b="0" dirty="0"/>
              <a:t>are necessary to say more about the availability of liquid water. We now have a functional model to do so. </a:t>
            </a:r>
          </a:p>
          <a:p>
            <a:endParaRPr lang="en-US" b="0" dirty="0"/>
          </a:p>
          <a:p>
            <a:r>
              <a:rPr lang="en-US" b="0" dirty="0"/>
              <a:t>To make the models more realistic, a next step is to consider that the ice shell of the planet would be </a:t>
            </a:r>
            <a:r>
              <a:rPr lang="en-US" b="1" dirty="0"/>
              <a:t>an ice sheet covering continents</a:t>
            </a:r>
            <a:r>
              <a:rPr lang="en-US" b="0" dirty="0"/>
              <a:t>, which changes the behavior of ice.</a:t>
            </a:r>
          </a:p>
          <a:p>
            <a:endParaRPr lang="en-US" b="0" dirty="0"/>
          </a:p>
          <a:p>
            <a:r>
              <a:rPr lang="en-US" b="0" dirty="0"/>
              <a:t>The model also currently uses </a:t>
            </a:r>
            <a:r>
              <a:rPr lang="en-US" b="1" dirty="0"/>
              <a:t>a static mask for the open ocean </a:t>
            </a:r>
            <a:r>
              <a:rPr lang="en-US" b="0" dirty="0"/>
              <a:t>as it doesn’t handle zero ice elevation, so an important implementation will be to allow the mask to change shape.</a:t>
            </a:r>
          </a:p>
          <a:p>
            <a:endParaRPr lang="en-US" b="0" dirty="0"/>
          </a:p>
          <a:p>
            <a:r>
              <a:rPr lang="en-US" b="0" dirty="0"/>
              <a:t>Finally, the model needs to be coupled</a:t>
            </a:r>
          </a:p>
          <a:p>
            <a:endParaRPr lang="en-US" b="0" dirty="0"/>
          </a:p>
          <a:p>
            <a:r>
              <a:rPr lang="en-US" b="0" dirty="0"/>
              <a:t>This is going to happen in the near future.</a:t>
            </a:r>
          </a:p>
          <a:p>
            <a:endParaRPr lang="en-US" b="0" dirty="0"/>
          </a:p>
          <a:p>
            <a:endParaRPr lang="en-US" b="0" dirty="0"/>
          </a:p>
          <a:p>
            <a:r>
              <a:rPr lang="en-US" b="0" dirty="0"/>
              <a:t>make it visual what is </a:t>
            </a:r>
            <a:r>
              <a:rPr lang="en-US" b="0" dirty="0" err="1"/>
              <a:t>gonna</a:t>
            </a:r>
            <a:r>
              <a:rPr lang="en-US" b="0" dirty="0"/>
              <a:t> change</a:t>
            </a:r>
          </a:p>
          <a:p>
            <a:r>
              <a:rPr lang="en-US" b="0" dirty="0"/>
              <a:t>recap parameter interactions are important we looked at a few, and present a current state from these and compare this with theory</a:t>
            </a:r>
          </a:p>
          <a:p>
            <a:r>
              <a:rPr lang="en-US" b="0" dirty="0"/>
              <a:t>first order parameter but can get closer to a more realistic model, add layers</a:t>
            </a:r>
          </a:p>
          <a:p>
            <a:r>
              <a:rPr lang="en-US" b="0" dirty="0" err="1"/>
              <a:t>colums+images</a:t>
            </a: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to study the stability of the climate on ice-covered water world. </a:t>
            </a:r>
          </a:p>
          <a:p>
            <a:endParaRPr lang="en-US" b="0" dirty="0"/>
          </a:p>
          <a:p>
            <a:r>
              <a:rPr lang="en-US" b="0" dirty="0"/>
              <a:t>GCM </a:t>
            </a:r>
            <a:r>
              <a:rPr lang="en-US" b="0" dirty="0" err="1"/>
              <a:t>proxima</a:t>
            </a:r>
            <a:r>
              <a:rPr lang="en-US" b="0" dirty="0"/>
              <a:t> </a:t>
            </a:r>
            <a:r>
              <a:rPr lang="en-US" b="0" dirty="0" err="1"/>
              <a:t>centauri</a:t>
            </a:r>
            <a:r>
              <a:rPr lang="en-US" b="0" dirty="0"/>
              <a:t> b avec </a:t>
            </a:r>
            <a:r>
              <a:rPr lang="en-US" b="0" dirty="0" err="1"/>
              <a:t>eau</a:t>
            </a:r>
            <a:r>
              <a:rPr lang="en-US" b="0" dirty="0"/>
              <a:t> sur </a:t>
            </a:r>
            <a:r>
              <a:rPr lang="en-US" b="0" dirty="0" err="1"/>
              <a:t>terre</a:t>
            </a:r>
            <a:r>
              <a:rPr lang="en-US" b="0" dirty="0"/>
              <a:t> et atmosphere</a:t>
            </a:r>
          </a:p>
        </p:txBody>
      </p:sp>
      <p:sp>
        <p:nvSpPr>
          <p:cNvPr id="4" name="Slide Number Placeholder 3"/>
          <p:cNvSpPr>
            <a:spLocks noGrp="1"/>
          </p:cNvSpPr>
          <p:nvPr>
            <p:ph type="sldNum" sz="quarter" idx="5"/>
          </p:nvPr>
        </p:nvSpPr>
        <p:spPr/>
        <p:txBody>
          <a:bodyPr/>
          <a:lstStyle/>
          <a:p>
            <a:fld id="{C85BF427-BBA8-C04B-B8B3-CBDDE0D61D8B}" type="slidenum">
              <a:rPr lang="en-US" smtClean="0"/>
              <a:t>15</a:t>
            </a:fld>
            <a:endParaRPr lang="en-US"/>
          </a:p>
        </p:txBody>
      </p:sp>
    </p:spTree>
    <p:extLst>
      <p:ext uri="{BB962C8B-B14F-4D97-AF65-F5344CB8AC3E}">
        <p14:creationId xmlns:p14="http://schemas.microsoft.com/office/powerpoint/2010/main" val="24155304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GCM accounts for bolometric albedo of ice around an M-dwarf, radiative effects of clouds, Rayleigh scattering. No oceanic heat transport</a:t>
            </a:r>
          </a:p>
          <a:p>
            <a:endParaRPr lang="en-US" b="0" dirty="0"/>
          </a:p>
          <a:p>
            <a:r>
              <a:rPr lang="en-US" b="0" dirty="0"/>
              <a:t>Ice flow model uses an infinitely deep ocean, allows ice to grow arbitrarily. Uses shallow ice approximation, </a:t>
            </a:r>
            <a:r>
              <a:rPr lang="en-CA" sz="1800" dirty="0">
                <a:effectLst/>
                <a:latin typeface="AdvTT182ff89e"/>
              </a:rPr>
              <a:t>ignores many known important factors such as thermodynamic, optical effects, dust and dust transport, and is therefore meant as a process study focusing on one specific effect, rather than a realistic simulation </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AdvTT182ff89e"/>
              </a:rPr>
              <a:t>do not differentiate between surface and basal melting/freezing, and therefore do not include feedbacks between basal melting/ freezing and ice thickness </a:t>
            </a:r>
            <a:endParaRPr lang="en-CA" dirty="0"/>
          </a:p>
          <a:p>
            <a:endParaRPr lang="en-US" b="0" dirty="0"/>
          </a:p>
        </p:txBody>
      </p:sp>
      <p:sp>
        <p:nvSpPr>
          <p:cNvPr id="4" name="Slide Number Placeholder 3"/>
          <p:cNvSpPr>
            <a:spLocks noGrp="1"/>
          </p:cNvSpPr>
          <p:nvPr>
            <p:ph type="sldNum" sz="quarter" idx="5"/>
          </p:nvPr>
        </p:nvSpPr>
        <p:spPr/>
        <p:txBody>
          <a:bodyPr/>
          <a:lstStyle/>
          <a:p>
            <a:fld id="{C85BF427-BBA8-C04B-B8B3-CBDDE0D61D8B}" type="slidenum">
              <a:rPr lang="en-US" smtClean="0"/>
              <a:t>16</a:t>
            </a:fld>
            <a:endParaRPr lang="en-US"/>
          </a:p>
        </p:txBody>
      </p:sp>
    </p:spTree>
    <p:extLst>
      <p:ext uri="{BB962C8B-B14F-4D97-AF65-F5344CB8AC3E}">
        <p14:creationId xmlns:p14="http://schemas.microsoft.com/office/powerpoint/2010/main" val="38468814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When we look for exoplanets as a potentially habitable place, where we could find life, we look for them in the “</a:t>
            </a:r>
            <a:r>
              <a:rPr lang="en-US" b="1" dirty="0"/>
              <a:t>habitable zone</a:t>
            </a:r>
            <a:r>
              <a:rPr lang="en-US" b="0" dirty="0"/>
              <a:t>” of their star. This is the specific orbital distance that would provide sufficient light from the star for the planet to be warm enough to have </a:t>
            </a:r>
            <a:r>
              <a:rPr lang="en-US" b="1" dirty="0"/>
              <a:t>liquid water at its surface</a:t>
            </a:r>
            <a:r>
              <a:rPr lang="en-US" b="0" dirty="0"/>
              <a:t>. </a:t>
            </a:r>
          </a:p>
          <a:p>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And we know that </a:t>
            </a:r>
            <a:r>
              <a:rPr lang="en-US" b="1" dirty="0"/>
              <a:t>low mass stars are the most common </a:t>
            </a:r>
            <a:r>
              <a:rPr lang="en-US" b="0" dirty="0"/>
              <a:t>in the galaxy, so we believe most exoplanets can be found orbiting those. </a:t>
            </a:r>
          </a:p>
          <a:p>
            <a:endParaRPr lang="en-US" b="0" dirty="0"/>
          </a:p>
          <a:p>
            <a:r>
              <a:rPr lang="en-US" b="0" dirty="0"/>
              <a:t>For low mass stars, this zone is very close to the star. So, the planet would have a </a:t>
            </a:r>
            <a:r>
              <a:rPr lang="en-US" b="1" dirty="0"/>
              <a:t>very short orbit.</a:t>
            </a:r>
          </a:p>
          <a:p>
            <a:endParaRPr lang="en-US" b="0" dirty="0"/>
          </a:p>
          <a:p>
            <a:r>
              <a:rPr lang="en-US" b="0" dirty="0"/>
              <a:t>We believe that when exoplanets orbit close enough to their host star, they are often in an orbital configuration called “</a:t>
            </a:r>
            <a:r>
              <a:rPr lang="en-US" b="1" dirty="0"/>
              <a:t>tidal locking</a:t>
            </a:r>
            <a:r>
              <a:rPr lang="en-US" b="0" dirty="0"/>
              <a:t>”. This synchronous rotation results in a </a:t>
            </a:r>
            <a:r>
              <a:rPr lang="en-US" b="1" dirty="0"/>
              <a:t>permanent dayside</a:t>
            </a:r>
            <a:r>
              <a:rPr lang="en-US" b="0" dirty="0"/>
              <a:t> that </a:t>
            </a:r>
            <a:r>
              <a:rPr lang="en-CA" dirty="0"/>
              <a:t>constantly receives flux from the star </a:t>
            </a:r>
            <a:r>
              <a:rPr lang="en-US" b="0" dirty="0"/>
              <a:t>and a cold and dark nightside,</a:t>
            </a:r>
            <a:r>
              <a:rPr lang="en-US" b="1" dirty="0"/>
              <a:t> like the moon.</a:t>
            </a:r>
          </a:p>
          <a:p>
            <a:endParaRPr lang="en-US" b="0" dirty="0"/>
          </a:p>
          <a:p>
            <a:endParaRPr lang="en-US" b="0" dirty="0"/>
          </a:p>
          <a:p>
            <a:endParaRPr lang="en-US" b="0" dirty="0"/>
          </a:p>
          <a:p>
            <a:endParaRPr lang="en-US" b="0" dirty="0"/>
          </a:p>
          <a:p>
            <a:endParaRPr lang="en-US" b="0" dirty="0"/>
          </a:p>
        </p:txBody>
      </p:sp>
      <p:sp>
        <p:nvSpPr>
          <p:cNvPr id="4" name="Slide Number Placeholder 3"/>
          <p:cNvSpPr>
            <a:spLocks noGrp="1"/>
          </p:cNvSpPr>
          <p:nvPr>
            <p:ph type="sldNum" sz="quarter" idx="5"/>
          </p:nvPr>
        </p:nvSpPr>
        <p:spPr/>
        <p:txBody>
          <a:bodyPr/>
          <a:lstStyle/>
          <a:p>
            <a:fld id="{C85BF427-BBA8-C04B-B8B3-CBDDE0D61D8B}" type="slidenum">
              <a:rPr lang="en-US" smtClean="0"/>
              <a:t>2</a:t>
            </a:fld>
            <a:endParaRPr lang="en-US"/>
          </a:p>
        </p:txBody>
      </p:sp>
    </p:spTree>
    <p:extLst>
      <p:ext uri="{BB962C8B-B14F-4D97-AF65-F5344CB8AC3E}">
        <p14:creationId xmlns:p14="http://schemas.microsoft.com/office/powerpoint/2010/main" val="42581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We think that for planets with liquid water at their surface, tidal locking results in an </a:t>
            </a:r>
            <a:r>
              <a:rPr lang="en-US" b="1" dirty="0"/>
              <a:t>eyeball climate state </a:t>
            </a:r>
            <a:r>
              <a:rPr lang="en-US" b="0" dirty="0"/>
              <a:t>for planets with liquid water at the surface, where we expect </a:t>
            </a:r>
            <a:r>
              <a:rPr lang="en-US" b="1" dirty="0"/>
              <a:t>open ocean at the substellar poin</a:t>
            </a:r>
            <a:r>
              <a:rPr lang="en-US" b="0" dirty="0"/>
              <a:t>t and </a:t>
            </a:r>
            <a:r>
              <a:rPr lang="en-US" b="1" dirty="0"/>
              <a:t>polar ice caps and nightside </a:t>
            </a:r>
            <a:r>
              <a:rPr lang="en-US" b="0" dirty="0"/>
              <a:t>coverage with very high ice thickness, but not a complete snowball planet when it is completely rotating.</a:t>
            </a:r>
          </a:p>
          <a:p>
            <a:endParaRPr lang="en-US" b="0" dirty="0"/>
          </a:p>
          <a:p>
            <a:r>
              <a:rPr lang="en-US" b="0" dirty="0"/>
              <a:t>It could also be that the open ocean has completely </a:t>
            </a:r>
            <a:r>
              <a:rPr lang="en-US" b="1" dirty="0"/>
              <a:t>evaporated</a:t>
            </a:r>
            <a:r>
              <a:rPr lang="en-US" b="0" dirty="0"/>
              <a:t> leaving a </a:t>
            </a:r>
            <a:r>
              <a:rPr lang="en-US" b="1" dirty="0"/>
              <a:t>dry dayside and trapping water </a:t>
            </a:r>
            <a:r>
              <a:rPr lang="en-US" b="0" dirty="0"/>
              <a:t>as ice on the cold nightside. </a:t>
            </a:r>
          </a:p>
          <a:p>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So, we build </a:t>
            </a:r>
            <a:r>
              <a:rPr lang="en-US" b="1" dirty="0"/>
              <a:t>models to test what scenarios</a:t>
            </a:r>
            <a:r>
              <a:rPr lang="en-US" b="0" dirty="0"/>
              <a:t> or climate states are most plausible. For my project, I looked at </a:t>
            </a:r>
            <a:r>
              <a:rPr lang="en-US" b="1" dirty="0"/>
              <a:t>water worlds with a floating ice shell </a:t>
            </a:r>
            <a:r>
              <a:rPr lang="en-US" b="0" dirty="0"/>
              <a:t>and considered how ice dynamics, and the fact that ice flow like a </a:t>
            </a:r>
            <a:r>
              <a:rPr lang="en-US" b="1" dirty="0"/>
              <a:t>fluid</a:t>
            </a:r>
            <a:r>
              <a:rPr lang="en-US" b="0" dirty="0"/>
              <a:t>, might affect the stability of this system. and how </a:t>
            </a:r>
            <a:r>
              <a:rPr lang="en-US" b="1" dirty="0"/>
              <a:t>available liquid water </a:t>
            </a:r>
            <a:r>
              <a:rPr lang="en-US" b="0" dirty="0"/>
              <a:t>is in those climates. </a:t>
            </a:r>
          </a:p>
          <a:p>
            <a:endParaRPr lang="en-US" b="0" dirty="0"/>
          </a:p>
          <a:p>
            <a:endParaRPr lang="en-US" b="0" dirty="0"/>
          </a:p>
          <a:p>
            <a:endParaRPr lang="en-US" b="0" dirty="0"/>
          </a:p>
          <a:p>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Other parameters: sea-ice drift, ocean heat transport, </a:t>
            </a:r>
          </a:p>
          <a:p>
            <a:endParaRPr lang="en-US" b="0" dirty="0"/>
          </a:p>
          <a:p>
            <a:endParaRPr lang="en-US" b="0" dirty="0"/>
          </a:p>
          <a:p>
            <a:r>
              <a:rPr lang="en-US" b="0" dirty="0"/>
              <a:t>in </a:t>
            </a:r>
            <a:r>
              <a:rPr lang="en-US" b="0" dirty="0" err="1"/>
              <a:t>iREx</a:t>
            </a:r>
            <a:r>
              <a:rPr lang="en-US" b="0" dirty="0"/>
              <a:t> – mention previous works in more details</a:t>
            </a:r>
          </a:p>
          <a:p>
            <a:endParaRPr lang="en-US" b="0" dirty="0"/>
          </a:p>
          <a:p>
            <a:r>
              <a:rPr lang="en-US" b="0" dirty="0"/>
              <a:t>explain ice dynamics</a:t>
            </a:r>
          </a:p>
          <a:p>
            <a:endParaRPr lang="en-US" b="0" dirty="0"/>
          </a:p>
          <a:p>
            <a:r>
              <a:rPr lang="en-US" b="0" dirty="0"/>
              <a:t>log B for for ice flow in </a:t>
            </a:r>
            <a:r>
              <a:rPr lang="en-US" b="0" dirty="0" err="1"/>
              <a:t>irex</a:t>
            </a:r>
            <a:r>
              <a:rPr lang="en-US" b="0" dirty="0"/>
              <a:t> talk</a:t>
            </a:r>
          </a:p>
          <a:p>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Known </a:t>
            </a:r>
            <a:r>
              <a:rPr lang="en-US" b="0" dirty="0" err="1"/>
              <a:t>waterworld</a:t>
            </a:r>
            <a:r>
              <a:rPr lang="en-US" b="0" dirty="0"/>
              <a:t> /ocean covered + ice covered moons in the solar system</a:t>
            </a:r>
          </a:p>
          <a:p>
            <a:endParaRPr lang="en-US" b="0" dirty="0"/>
          </a:p>
          <a:p>
            <a:r>
              <a:rPr lang="en-US" b="0" dirty="0"/>
              <a:t>see if I can add more possible climate state and that’s why we run simulations</a:t>
            </a:r>
          </a:p>
        </p:txBody>
      </p:sp>
      <p:sp>
        <p:nvSpPr>
          <p:cNvPr id="4" name="Slide Number Placeholder 3"/>
          <p:cNvSpPr>
            <a:spLocks noGrp="1"/>
          </p:cNvSpPr>
          <p:nvPr>
            <p:ph type="sldNum" sz="quarter" idx="5"/>
          </p:nvPr>
        </p:nvSpPr>
        <p:spPr/>
        <p:txBody>
          <a:bodyPr/>
          <a:lstStyle/>
          <a:p>
            <a:fld id="{C85BF427-BBA8-C04B-B8B3-CBDDE0D61D8B}" type="slidenum">
              <a:rPr lang="en-US" smtClean="0"/>
              <a:t>3</a:t>
            </a:fld>
            <a:endParaRPr lang="en-US"/>
          </a:p>
        </p:txBody>
      </p:sp>
    </p:spTree>
    <p:extLst>
      <p:ext uri="{BB962C8B-B14F-4D97-AF65-F5344CB8AC3E}">
        <p14:creationId xmlns:p14="http://schemas.microsoft.com/office/powerpoint/2010/main" val="425813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So in order to do that, I used a numerical model that was </a:t>
            </a:r>
            <a:r>
              <a:rPr lang="en-US" b="1" dirty="0"/>
              <a:t>developed by </a:t>
            </a:r>
            <a:r>
              <a:rPr lang="en-US" b="1" dirty="0" err="1"/>
              <a:t>Tziperman</a:t>
            </a:r>
            <a:r>
              <a:rPr lang="en-US" b="1" dirty="0"/>
              <a:t> et al. in 2012 </a:t>
            </a:r>
            <a:r>
              <a:rPr lang="en-US" b="0" dirty="0"/>
              <a:t>to study the ice thickness on </a:t>
            </a:r>
            <a:r>
              <a:rPr lang="en-US" b="1" dirty="0"/>
              <a:t>Snowball Earth </a:t>
            </a:r>
            <a:r>
              <a:rPr lang="en-US" b="0" dirty="0"/>
              <a:t>with a continental configuration of 630 Ma Earth. We chose this </a:t>
            </a:r>
            <a:r>
              <a:rPr lang="en-US" b="1" dirty="0"/>
              <a:t>unique ice flow model </a:t>
            </a:r>
            <a:r>
              <a:rPr lang="en-US" b="0" dirty="0"/>
              <a:t>because it it is </a:t>
            </a:r>
            <a:r>
              <a:rPr lang="en-US" b="1" dirty="0"/>
              <a:t>two-dimensional and in spherical coordinates.</a:t>
            </a:r>
          </a:p>
          <a:p>
            <a:endParaRPr lang="en-US" b="0" dirty="0"/>
          </a:p>
          <a:p>
            <a:r>
              <a:rPr lang="en-US" b="1" dirty="0"/>
              <a:t>We modified the model to represent tidally locked exoplanets </a:t>
            </a:r>
            <a:r>
              <a:rPr lang="en-US" b="0" dirty="0"/>
              <a:t>by removing the continental parameters to focus on an ocean world and changing the temperature profile to represent a tidally-locked system. We then decided to </a:t>
            </a:r>
            <a:r>
              <a:rPr lang="en-US" b="1" dirty="0"/>
              <a:t>couple the model with a Global Climate model.</a:t>
            </a:r>
          </a:p>
          <a:p>
            <a:endParaRPr lang="en-US" b="0" dirty="0"/>
          </a:p>
          <a:p>
            <a:endParaRPr lang="en-US" b="0" dirty="0"/>
          </a:p>
          <a:p>
            <a:r>
              <a:rPr lang="en-US" b="0" dirty="0"/>
              <a:t>the </a:t>
            </a:r>
            <a:r>
              <a:rPr lang="en-US" b="0" dirty="0" err="1"/>
              <a:t>gcm</a:t>
            </a:r>
            <a:r>
              <a:rPr lang="en-US" b="0" dirty="0"/>
              <a:t> predicts </a:t>
            </a:r>
            <a:r>
              <a:rPr lang="en-US" b="0" dirty="0" err="1"/>
              <a:t>tsurf</a:t>
            </a:r>
            <a:r>
              <a:rPr lang="en-US" b="0" dirty="0"/>
              <a:t> and ice thickness as input for ice flow model</a:t>
            </a:r>
          </a:p>
          <a:p>
            <a:r>
              <a:rPr lang="en-US" b="0" dirty="0"/>
              <a:t> using that as input the ice model predicts how the evolves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The Global Climate Model provides initial parameters for the ice flow model, including a </a:t>
            </a:r>
            <a:r>
              <a:rPr lang="en-US" b="1" dirty="0"/>
              <a:t>map of surface temperature and initial ice thickness</a:t>
            </a:r>
            <a:r>
              <a:rPr lang="en-US" b="0" dirty="0"/>
              <a:t>. We can then use the ice flow model which accounts for ice dynamics parameter to see how the ice evolves and if the system is stable.</a:t>
            </a:r>
          </a:p>
          <a:p>
            <a:endParaRPr lang="en-US" b="0" dirty="0"/>
          </a:p>
          <a:p>
            <a:r>
              <a:rPr lang="en-US" b="0" dirty="0"/>
              <a:t>change plot for snowball earth representation and add here what I did</a:t>
            </a:r>
          </a:p>
          <a:p>
            <a:r>
              <a:rPr lang="en-US" b="0" dirty="0"/>
              <a:t>modify all axes </a:t>
            </a:r>
          </a:p>
          <a:p>
            <a:r>
              <a:rPr lang="en-US" b="0" dirty="0"/>
              <a:t>unique model</a:t>
            </a:r>
          </a:p>
          <a:p>
            <a:r>
              <a:rPr lang="en-US" b="0" dirty="0"/>
              <a:t>GCM coupling implementation is new</a:t>
            </a:r>
          </a:p>
          <a:p>
            <a:r>
              <a:rPr lang="en-US" b="0" dirty="0"/>
              <a:t>on a </a:t>
            </a:r>
            <a:r>
              <a:rPr lang="en-US" b="0" dirty="0" err="1"/>
              <a:t>decicde</a:t>
            </a:r>
            <a:r>
              <a:rPr lang="en-US" b="0" dirty="0"/>
              <a:t> de coupler les </a:t>
            </a:r>
            <a:r>
              <a:rPr lang="en-US" b="0" dirty="0" err="1"/>
              <a:t>modeles</a:t>
            </a:r>
            <a:endParaRPr lang="en-US" b="0" dirty="0"/>
          </a:p>
          <a:p>
            <a:endParaRPr lang="en-US" b="0" dirty="0"/>
          </a:p>
          <a:p>
            <a:endParaRPr lang="en-US" b="0" dirty="0"/>
          </a:p>
        </p:txBody>
      </p:sp>
      <p:sp>
        <p:nvSpPr>
          <p:cNvPr id="4" name="Slide Number Placeholder 3"/>
          <p:cNvSpPr>
            <a:spLocks noGrp="1"/>
          </p:cNvSpPr>
          <p:nvPr>
            <p:ph type="sldNum" sz="quarter" idx="5"/>
          </p:nvPr>
        </p:nvSpPr>
        <p:spPr/>
        <p:txBody>
          <a:bodyPr/>
          <a:lstStyle/>
          <a:p>
            <a:fld id="{C85BF427-BBA8-C04B-B8B3-CBDDE0D61D8B}" type="slidenum">
              <a:rPr lang="en-US" smtClean="0"/>
              <a:t>4</a:t>
            </a:fld>
            <a:endParaRPr lang="en-US"/>
          </a:p>
        </p:txBody>
      </p:sp>
    </p:spTree>
    <p:extLst>
      <p:ext uri="{BB962C8B-B14F-4D97-AF65-F5344CB8AC3E}">
        <p14:creationId xmlns:p14="http://schemas.microsoft.com/office/powerpoint/2010/main" val="38012952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So in order to do that, I used a numerical model that was </a:t>
            </a:r>
            <a:r>
              <a:rPr lang="en-US" b="1" dirty="0"/>
              <a:t>developed by </a:t>
            </a:r>
            <a:r>
              <a:rPr lang="en-US" b="1" dirty="0" err="1"/>
              <a:t>Tziperman</a:t>
            </a:r>
            <a:r>
              <a:rPr lang="en-US" b="1" dirty="0"/>
              <a:t> et al. in 2012 </a:t>
            </a:r>
            <a:r>
              <a:rPr lang="en-US" b="0" dirty="0"/>
              <a:t>to study the ice thickness on </a:t>
            </a:r>
            <a:r>
              <a:rPr lang="en-US" b="1" dirty="0"/>
              <a:t>Snowball Earth </a:t>
            </a:r>
            <a:r>
              <a:rPr lang="en-US" b="0" dirty="0"/>
              <a:t>with a continental configuration of 630 Ma Earth. It is a </a:t>
            </a:r>
            <a:r>
              <a:rPr lang="en-US" b="1" dirty="0"/>
              <a:t>unique 2D global model </a:t>
            </a:r>
            <a:r>
              <a:rPr lang="en-US" b="0" dirty="0"/>
              <a:t>for ice flow as it was written in spherical coordinates.</a:t>
            </a:r>
          </a:p>
          <a:p>
            <a:endParaRPr lang="en-US" b="0" dirty="0"/>
          </a:p>
          <a:p>
            <a:r>
              <a:rPr lang="en-US" b="1" dirty="0"/>
              <a:t>We modified the model to represent tidally locked exoplanets </a:t>
            </a:r>
            <a:r>
              <a:rPr lang="en-US" b="0" dirty="0"/>
              <a:t>by removing the continental parameters to focus on an ocean world and changing the temperature profile to represent a tidally-locked system. We then decided to </a:t>
            </a:r>
            <a:r>
              <a:rPr lang="en-US" b="1" dirty="0"/>
              <a:t>couple the model with a Global Climate model.</a:t>
            </a:r>
          </a:p>
          <a:p>
            <a:endParaRPr lang="en-US" b="0" dirty="0"/>
          </a:p>
          <a:p>
            <a:endParaRPr lang="en-US" b="0" dirty="0"/>
          </a:p>
          <a:p>
            <a:endParaRPr lang="en-US" b="0" dirty="0"/>
          </a:p>
          <a:p>
            <a:endParaRPr lang="en-US" b="0" dirty="0"/>
          </a:p>
          <a:p>
            <a:endParaRPr lang="en-US" b="0" dirty="0"/>
          </a:p>
          <a:p>
            <a:endParaRPr lang="en-US" b="0" dirty="0"/>
          </a:p>
          <a:p>
            <a:endParaRPr lang="en-US" b="0" dirty="0"/>
          </a:p>
          <a:p>
            <a:r>
              <a:rPr lang="en-US" b="0" dirty="0"/>
              <a:t>So in order to do that, I used a numerical model that was developed by </a:t>
            </a:r>
            <a:r>
              <a:rPr lang="en-US" b="0" dirty="0" err="1"/>
              <a:t>Tziperman</a:t>
            </a:r>
            <a:r>
              <a:rPr lang="en-US" b="0" dirty="0"/>
              <a:t> et al. in 2012 to study the ice thickness on Snowball Earth with a continental configuration of 630 Ma Earth. We let go of the continental parameters to focus on an ocean world and changed the temperature profile to represent a tidally-locked system.</a:t>
            </a:r>
          </a:p>
          <a:p>
            <a:endParaRPr lang="en-US" b="0" dirty="0"/>
          </a:p>
          <a:p>
            <a:r>
              <a:rPr lang="en-CA" b="0" i="0" u="none" strike="noStrike" dirty="0">
                <a:solidFill>
                  <a:srgbClr val="000000"/>
                </a:solidFill>
                <a:effectLst/>
                <a:latin typeface="ff-enzo-web"/>
              </a:rPr>
              <a:t>RICHARD BIZLEY/SCIENCE PHOTO LIBRARY</a:t>
            </a:r>
            <a:endParaRPr lang="en-US" b="0" dirty="0"/>
          </a:p>
          <a:p>
            <a:r>
              <a:rPr lang="en-US" b="0" dirty="0"/>
              <a:t>the </a:t>
            </a:r>
            <a:r>
              <a:rPr lang="en-US" b="0" dirty="0" err="1"/>
              <a:t>gcm</a:t>
            </a:r>
            <a:r>
              <a:rPr lang="en-US" b="0" dirty="0"/>
              <a:t> predicts </a:t>
            </a:r>
            <a:r>
              <a:rPr lang="en-US" b="0" dirty="0" err="1"/>
              <a:t>tsurf</a:t>
            </a:r>
            <a:r>
              <a:rPr lang="en-US" b="0" dirty="0"/>
              <a:t> and ice thickness as input for ice flow model</a:t>
            </a:r>
          </a:p>
          <a:p>
            <a:r>
              <a:rPr lang="en-US" b="0" dirty="0"/>
              <a:t> using that as input the ice model predicts how the evolves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The Global Climate Model provides initial parameters for the ice flow model, including a </a:t>
            </a:r>
            <a:r>
              <a:rPr lang="en-US" b="1" dirty="0"/>
              <a:t>map of surface temperature and initial ice thickness</a:t>
            </a:r>
            <a:r>
              <a:rPr lang="en-US" b="0" dirty="0"/>
              <a:t>. We can then use the ice flow model which accounts for ice dynamics parameter to see how the ice evolves and if the system is stable.</a:t>
            </a:r>
          </a:p>
          <a:p>
            <a:endParaRPr lang="en-US" b="0" dirty="0"/>
          </a:p>
          <a:p>
            <a:r>
              <a:rPr lang="en-US" b="0" dirty="0"/>
              <a:t>change plot for snowball earth representation and add here what I did</a:t>
            </a:r>
          </a:p>
          <a:p>
            <a:r>
              <a:rPr lang="en-US" b="0" dirty="0"/>
              <a:t>modify all axes </a:t>
            </a:r>
          </a:p>
          <a:p>
            <a:r>
              <a:rPr lang="en-US" b="0" dirty="0"/>
              <a:t>unique model</a:t>
            </a:r>
          </a:p>
          <a:p>
            <a:r>
              <a:rPr lang="en-US" b="0" dirty="0"/>
              <a:t>GCM coupling implementation is new</a:t>
            </a:r>
          </a:p>
          <a:p>
            <a:r>
              <a:rPr lang="en-US" b="0" dirty="0"/>
              <a:t>on a </a:t>
            </a:r>
            <a:r>
              <a:rPr lang="en-US" b="0" dirty="0" err="1"/>
              <a:t>decicde</a:t>
            </a:r>
            <a:r>
              <a:rPr lang="en-US" b="0" dirty="0"/>
              <a:t> de coupler les </a:t>
            </a:r>
            <a:r>
              <a:rPr lang="en-US" b="0" dirty="0" err="1"/>
              <a:t>modeles</a:t>
            </a:r>
            <a:endParaRPr lang="en-US" b="0" dirty="0"/>
          </a:p>
          <a:p>
            <a:endParaRPr lang="en-US" b="0" dirty="0"/>
          </a:p>
          <a:p>
            <a:endParaRPr lang="en-US" b="0" dirty="0"/>
          </a:p>
        </p:txBody>
      </p:sp>
      <p:sp>
        <p:nvSpPr>
          <p:cNvPr id="4" name="Slide Number Placeholder 3"/>
          <p:cNvSpPr>
            <a:spLocks noGrp="1"/>
          </p:cNvSpPr>
          <p:nvPr>
            <p:ph type="sldNum" sz="quarter" idx="5"/>
          </p:nvPr>
        </p:nvSpPr>
        <p:spPr/>
        <p:txBody>
          <a:bodyPr/>
          <a:lstStyle/>
          <a:p>
            <a:fld id="{C85BF427-BBA8-C04B-B8B3-CBDDE0D61D8B}" type="slidenum">
              <a:rPr lang="en-US" smtClean="0"/>
              <a:t>5</a:t>
            </a:fld>
            <a:endParaRPr lang="en-US"/>
          </a:p>
        </p:txBody>
      </p:sp>
    </p:spTree>
    <p:extLst>
      <p:ext uri="{BB962C8B-B14F-4D97-AF65-F5344CB8AC3E}">
        <p14:creationId xmlns:p14="http://schemas.microsoft.com/office/powerpoint/2010/main" val="3800786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So in order to do that, I used a numerical model that was </a:t>
            </a:r>
            <a:r>
              <a:rPr lang="en-US" b="1" dirty="0"/>
              <a:t>developed by </a:t>
            </a:r>
            <a:r>
              <a:rPr lang="en-US" b="1" dirty="0" err="1"/>
              <a:t>Tziperman</a:t>
            </a:r>
            <a:r>
              <a:rPr lang="en-US" b="1" dirty="0"/>
              <a:t> et al. in 2012 </a:t>
            </a:r>
            <a:r>
              <a:rPr lang="en-US" b="0" dirty="0"/>
              <a:t>to study the ice thickness on </a:t>
            </a:r>
            <a:r>
              <a:rPr lang="en-US" b="1" dirty="0"/>
              <a:t>Snowball Earth </a:t>
            </a:r>
            <a:r>
              <a:rPr lang="en-US" b="0" dirty="0"/>
              <a:t>with a continental configuration of 630 Ma Earth. It is a </a:t>
            </a:r>
            <a:r>
              <a:rPr lang="en-US" b="1" dirty="0"/>
              <a:t>unique 2D global model </a:t>
            </a:r>
            <a:r>
              <a:rPr lang="en-US" b="0" dirty="0"/>
              <a:t>for ice flow as it was written in spherical coordinates.</a:t>
            </a:r>
          </a:p>
          <a:p>
            <a:endParaRPr lang="en-US" b="0" dirty="0"/>
          </a:p>
          <a:p>
            <a:r>
              <a:rPr lang="en-US" b="1" dirty="0"/>
              <a:t>We modified the model to represent tidally locked exoplanets </a:t>
            </a:r>
            <a:r>
              <a:rPr lang="en-US" b="0" dirty="0"/>
              <a:t>by removing the continental parameters to focus on an ocean world and changing the temperature profile to represent a tidally-locked system. We then decided to </a:t>
            </a:r>
            <a:r>
              <a:rPr lang="en-US" b="1" dirty="0"/>
              <a:t>couple the model with a Global Climate model.</a:t>
            </a:r>
          </a:p>
          <a:p>
            <a:endParaRPr lang="en-US" b="0" dirty="0"/>
          </a:p>
          <a:p>
            <a:endParaRPr lang="en-US" b="0" dirty="0"/>
          </a:p>
          <a:p>
            <a:r>
              <a:rPr lang="en-US" b="0" dirty="0"/>
              <a:t>The </a:t>
            </a:r>
            <a:r>
              <a:rPr lang="en-US" b="1" dirty="0"/>
              <a:t>GCM predicts the surface temperature and ice thickness </a:t>
            </a:r>
            <a:r>
              <a:rPr lang="en-US" b="0" dirty="0"/>
              <a:t>to be used as input for the ice flow model. </a:t>
            </a:r>
          </a:p>
          <a:p>
            <a:r>
              <a:rPr lang="en-US" b="0" dirty="0"/>
              <a:t>The model uses this </a:t>
            </a:r>
            <a:r>
              <a:rPr lang="en-US" b="1" dirty="0"/>
              <a:t>input to calculate how ice evolves </a:t>
            </a:r>
            <a:r>
              <a:rPr lang="en-US" b="0" dirty="0"/>
              <a:t>using the </a:t>
            </a:r>
            <a:r>
              <a:rPr lang="en-US" b="1" dirty="0"/>
              <a:t>temperature dependance of ice viscosity</a:t>
            </a:r>
            <a:r>
              <a:rPr lang="en-US" b="0" dirty="0"/>
              <a:t> and calculating the </a:t>
            </a:r>
            <a:r>
              <a:rPr lang="en-US" b="1" dirty="0"/>
              <a:t>ice velocity vectors</a:t>
            </a:r>
            <a:r>
              <a:rPr lang="en-US" b="0" dirty="0"/>
              <a:t>. </a:t>
            </a:r>
          </a:p>
          <a:p>
            <a:endParaRPr lang="en-US" b="0" dirty="0"/>
          </a:p>
          <a:p>
            <a:endParaRPr lang="en-US" b="0" dirty="0"/>
          </a:p>
          <a:p>
            <a:endParaRPr lang="en-US" b="0" dirty="0"/>
          </a:p>
        </p:txBody>
      </p:sp>
      <p:sp>
        <p:nvSpPr>
          <p:cNvPr id="4" name="Slide Number Placeholder 3"/>
          <p:cNvSpPr>
            <a:spLocks noGrp="1"/>
          </p:cNvSpPr>
          <p:nvPr>
            <p:ph type="sldNum" sz="quarter" idx="5"/>
          </p:nvPr>
        </p:nvSpPr>
        <p:spPr/>
        <p:txBody>
          <a:bodyPr/>
          <a:lstStyle/>
          <a:p>
            <a:fld id="{C85BF427-BBA8-C04B-B8B3-CBDDE0D61D8B}" type="slidenum">
              <a:rPr lang="en-US" smtClean="0"/>
              <a:t>6</a:t>
            </a:fld>
            <a:endParaRPr lang="en-US"/>
          </a:p>
        </p:txBody>
      </p:sp>
    </p:spTree>
    <p:extLst>
      <p:ext uri="{BB962C8B-B14F-4D97-AF65-F5344CB8AC3E}">
        <p14:creationId xmlns:p14="http://schemas.microsoft.com/office/powerpoint/2010/main" val="3447058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a:t>
            </a:r>
            <a:r>
              <a:rPr lang="en-US" b="1" dirty="0"/>
              <a:t>comparison between the tidally locked surface temperature profile </a:t>
            </a:r>
            <a:r>
              <a:rPr lang="en-US" dirty="0"/>
              <a:t>and how the flux received by the planet differs.</a:t>
            </a:r>
          </a:p>
          <a:p>
            <a:endParaRPr lang="en-US" dirty="0"/>
          </a:p>
          <a:p>
            <a:r>
              <a:rPr lang="en-US" dirty="0"/>
              <a:t>The </a:t>
            </a:r>
            <a:r>
              <a:rPr lang="en-US" b="1" dirty="0"/>
              <a:t>black</a:t>
            </a:r>
            <a:r>
              <a:rPr lang="en-US" dirty="0"/>
              <a:t> represent areas of </a:t>
            </a:r>
            <a:r>
              <a:rPr lang="en-US" b="1" dirty="0"/>
              <a:t>minimal ice coverage as well as the open ocean. </a:t>
            </a:r>
          </a:p>
          <a:p>
            <a:r>
              <a:rPr lang="en-US" dirty="0"/>
              <a:t>This shows how tidal locking affects the ice flow and the stability of the climate.</a:t>
            </a:r>
          </a:p>
          <a:p>
            <a:r>
              <a:rPr lang="en-US" dirty="0"/>
              <a:t>We compare the effect of the tidal locking climate on ice evolution. Both simulation had with the </a:t>
            </a:r>
            <a:r>
              <a:rPr lang="en-US" b="1" dirty="0"/>
              <a:t>same initial ice elevation</a:t>
            </a:r>
            <a:r>
              <a:rPr lang="en-US" dirty="0"/>
              <a:t>.  </a:t>
            </a:r>
          </a:p>
          <a:p>
            <a:endParaRPr lang="en-US" dirty="0"/>
          </a:p>
        </p:txBody>
      </p:sp>
      <p:sp>
        <p:nvSpPr>
          <p:cNvPr id="4" name="Slide Number Placeholder 3"/>
          <p:cNvSpPr>
            <a:spLocks noGrp="1"/>
          </p:cNvSpPr>
          <p:nvPr>
            <p:ph type="sldNum" sz="quarter" idx="5"/>
          </p:nvPr>
        </p:nvSpPr>
        <p:spPr/>
        <p:txBody>
          <a:bodyPr/>
          <a:lstStyle/>
          <a:p>
            <a:fld id="{C85BF427-BBA8-C04B-B8B3-CBDDE0D61D8B}" type="slidenum">
              <a:rPr lang="en-US" smtClean="0"/>
              <a:t>7</a:t>
            </a:fld>
            <a:endParaRPr lang="en-US"/>
          </a:p>
        </p:txBody>
      </p:sp>
    </p:spTree>
    <p:extLst>
      <p:ext uri="{BB962C8B-B14F-4D97-AF65-F5344CB8AC3E}">
        <p14:creationId xmlns:p14="http://schemas.microsoft.com/office/powerpoint/2010/main" val="2847459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a:t>
            </a:r>
            <a:r>
              <a:rPr lang="en-US" b="1" dirty="0"/>
              <a:t>comparison between the tidally locked surface temperature profile </a:t>
            </a:r>
            <a:r>
              <a:rPr lang="en-US" dirty="0"/>
              <a:t>and how the flux received by the planet differs.</a:t>
            </a:r>
          </a:p>
          <a:p>
            <a:endParaRPr lang="en-US" dirty="0"/>
          </a:p>
          <a:p>
            <a:r>
              <a:rPr lang="en-US" dirty="0"/>
              <a:t>The </a:t>
            </a:r>
            <a:r>
              <a:rPr lang="en-US" b="1" dirty="0"/>
              <a:t>black</a:t>
            </a:r>
            <a:r>
              <a:rPr lang="en-US" dirty="0"/>
              <a:t> represent areas of </a:t>
            </a:r>
            <a:r>
              <a:rPr lang="en-US" b="1" dirty="0"/>
              <a:t>minimal ice coverage as well as the open ocean. </a:t>
            </a:r>
          </a:p>
          <a:p>
            <a:r>
              <a:rPr lang="en-US" dirty="0"/>
              <a:t>This shows how tidal locking affects the ice flow and the stability of the climate.</a:t>
            </a:r>
          </a:p>
          <a:p>
            <a:r>
              <a:rPr lang="en-US" dirty="0"/>
              <a:t>We compare the effect of the tidal locking climate on ice evolution. Both simulation had with the </a:t>
            </a:r>
            <a:r>
              <a:rPr lang="en-US" b="1" dirty="0"/>
              <a:t>same initial ice elevation</a:t>
            </a:r>
            <a:r>
              <a:rPr lang="en-US" dirty="0"/>
              <a:t>.  </a:t>
            </a:r>
          </a:p>
          <a:p>
            <a:endParaRPr lang="en-US" dirty="0"/>
          </a:p>
        </p:txBody>
      </p:sp>
      <p:sp>
        <p:nvSpPr>
          <p:cNvPr id="4" name="Slide Number Placeholder 3"/>
          <p:cNvSpPr>
            <a:spLocks noGrp="1"/>
          </p:cNvSpPr>
          <p:nvPr>
            <p:ph type="sldNum" sz="quarter" idx="5"/>
          </p:nvPr>
        </p:nvSpPr>
        <p:spPr/>
        <p:txBody>
          <a:bodyPr/>
          <a:lstStyle/>
          <a:p>
            <a:fld id="{C85BF427-BBA8-C04B-B8B3-CBDDE0D61D8B}" type="slidenum">
              <a:rPr lang="en-US" smtClean="0"/>
              <a:t>8</a:t>
            </a:fld>
            <a:endParaRPr lang="en-US"/>
          </a:p>
        </p:txBody>
      </p:sp>
    </p:spTree>
    <p:extLst>
      <p:ext uri="{BB962C8B-B14F-4D97-AF65-F5344CB8AC3E}">
        <p14:creationId xmlns:p14="http://schemas.microsoft.com/office/powerpoint/2010/main" val="2399336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dirty="0"/>
              <a:t>So, this is a representation of how </a:t>
            </a:r>
            <a:r>
              <a:rPr lang="en-US" b="1" dirty="0"/>
              <a:t>ice (in white) is evolving in the model.</a:t>
            </a:r>
          </a:p>
          <a:p>
            <a:pPr>
              <a:lnSpc>
                <a:spcPct val="150000"/>
              </a:lnSpc>
            </a:pPr>
            <a:r>
              <a:rPr lang="en-US" dirty="0"/>
              <a:t>The poles are melting and ice is accumulating on the nightside</a:t>
            </a:r>
          </a:p>
          <a:p>
            <a:pPr>
              <a:lnSpc>
                <a:spcPct val="150000"/>
              </a:lnSpc>
            </a:pPr>
            <a:endParaRPr lang="en-US" dirty="0"/>
          </a:p>
          <a:p>
            <a:pPr>
              <a:lnSpc>
                <a:spcPct val="150000"/>
              </a:lnSpc>
            </a:pPr>
            <a:r>
              <a:rPr lang="en-US" dirty="0"/>
              <a:t>We use a </a:t>
            </a:r>
            <a:r>
              <a:rPr lang="en-US" b="1" dirty="0"/>
              <a:t>convergence plot to determine if steady state was reached</a:t>
            </a:r>
            <a:r>
              <a:rPr lang="en-US" dirty="0"/>
              <a:t>. This is done by taking the </a:t>
            </a:r>
            <a:r>
              <a:rPr lang="en-US" b="1" dirty="0"/>
              <a:t>maximum ice elevation at each time step</a:t>
            </a:r>
            <a:r>
              <a:rPr lang="en-US" dirty="0"/>
              <a:t>. We expect the trend to flatten out which is not yet happening on this slide. We know that as a next step, the </a:t>
            </a:r>
            <a:r>
              <a:rPr lang="en-US" b="1" dirty="0"/>
              <a:t>model needs to run for much longer </a:t>
            </a:r>
            <a:r>
              <a:rPr lang="en-US" dirty="0"/>
              <a:t>than the current trials which last about 8 hours.</a:t>
            </a:r>
          </a:p>
          <a:p>
            <a:pPr>
              <a:lnSpc>
                <a:spcPct val="150000"/>
              </a:lnSpc>
            </a:pPr>
            <a:endParaRPr lang="en-US" dirty="0"/>
          </a:p>
          <a:p>
            <a:pPr>
              <a:lnSpc>
                <a:spcPct val="150000"/>
              </a:lnSpc>
            </a:pPr>
            <a:endParaRPr lang="en-US" dirty="0"/>
          </a:p>
          <a:p>
            <a:pPr>
              <a:lnSpc>
                <a:spcPct val="150000"/>
              </a:lnSpc>
            </a:pPr>
            <a:endParaRPr lang="en-US" dirty="0"/>
          </a:p>
          <a:p>
            <a:pPr>
              <a:lnSpc>
                <a:spcPct val="150000"/>
              </a:lnSpc>
            </a:pPr>
            <a:r>
              <a:rPr lang="en-US" dirty="0"/>
              <a:t>Ice thickness</a:t>
            </a:r>
          </a:p>
          <a:p>
            <a:pPr>
              <a:lnSpc>
                <a:spcPct val="150000"/>
              </a:lnSpc>
            </a:pPr>
            <a:r>
              <a:rPr lang="en-US" dirty="0"/>
              <a:t>Steady state of ice flow</a:t>
            </a:r>
          </a:p>
          <a:p>
            <a:r>
              <a:rPr lang="en-US" dirty="0"/>
              <a:t>Ideally this slide has a gif of the evolution of each plot</a:t>
            </a:r>
          </a:p>
          <a:p>
            <a:endParaRPr lang="en-US" dirty="0"/>
          </a:p>
          <a:p>
            <a:r>
              <a:rPr lang="en-US" dirty="0"/>
              <a:t>initial vs final</a:t>
            </a:r>
          </a:p>
          <a:p>
            <a:r>
              <a:rPr lang="en-US" dirty="0"/>
              <a:t>animation</a:t>
            </a:r>
          </a:p>
          <a:p>
            <a:r>
              <a:rPr lang="en-US" dirty="0"/>
              <a:t>change </a:t>
            </a:r>
            <a:r>
              <a:rPr lang="en-US" dirty="0" err="1"/>
              <a:t>colorscheme</a:t>
            </a:r>
            <a:endParaRPr lang="en-US" dirty="0"/>
          </a:p>
          <a:p>
            <a:r>
              <a:rPr lang="en-US" dirty="0"/>
              <a:t>list of all steps I made</a:t>
            </a:r>
          </a:p>
          <a:p>
            <a:r>
              <a:rPr lang="en-US" dirty="0"/>
              <a:t>slide on the physics for </a:t>
            </a:r>
            <a:r>
              <a:rPr lang="en-US" dirty="0" err="1"/>
              <a:t>irex</a:t>
            </a:r>
            <a:r>
              <a:rPr lang="en-US" dirty="0"/>
              <a:t> </a:t>
            </a:r>
          </a:p>
        </p:txBody>
      </p:sp>
      <p:sp>
        <p:nvSpPr>
          <p:cNvPr id="4" name="Slide Number Placeholder 3"/>
          <p:cNvSpPr>
            <a:spLocks noGrp="1"/>
          </p:cNvSpPr>
          <p:nvPr>
            <p:ph type="sldNum" sz="quarter" idx="5"/>
          </p:nvPr>
        </p:nvSpPr>
        <p:spPr/>
        <p:txBody>
          <a:bodyPr/>
          <a:lstStyle/>
          <a:p>
            <a:fld id="{C85BF427-BBA8-C04B-B8B3-CBDDE0D61D8B}" type="slidenum">
              <a:rPr lang="en-US" smtClean="0"/>
              <a:t>9</a:t>
            </a:fld>
            <a:endParaRPr lang="en-US"/>
          </a:p>
        </p:txBody>
      </p:sp>
    </p:spTree>
    <p:extLst>
      <p:ext uri="{BB962C8B-B14F-4D97-AF65-F5344CB8AC3E}">
        <p14:creationId xmlns:p14="http://schemas.microsoft.com/office/powerpoint/2010/main" val="29765873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608406" y="4512376"/>
            <a:ext cx="8639776" cy="90019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608406" y="1720884"/>
            <a:ext cx="8639775" cy="2734693"/>
          </a:xfrm>
          <a:noFill/>
        </p:spPr>
        <p:txBody>
          <a:bodyPr anchor="b">
            <a:normAutofit/>
          </a:bodyPr>
          <a:lstStyle>
            <a:lvl1pPr algn="l">
              <a:defRPr sz="3200" spc="530" baseline="0"/>
            </a:lvl1pPr>
          </a:lstStyle>
          <a:p>
            <a:r>
              <a:rPr lang="en-US" dirty="0"/>
              <a:t>Click to edit Master title style</a:t>
            </a:r>
          </a:p>
        </p:txBody>
      </p:sp>
    </p:spTree>
    <p:extLst>
      <p:ext uri="{BB962C8B-B14F-4D97-AF65-F5344CB8AC3E}">
        <p14:creationId xmlns:p14="http://schemas.microsoft.com/office/powerpoint/2010/main" val="248675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a:xfrm>
            <a:off x="1624338" y="1255172"/>
            <a:ext cx="9297346" cy="1050707"/>
          </a:xfrm>
        </p:spPr>
        <p:txBody>
          <a:bodyPr anchor="b"/>
          <a:lstStyle/>
          <a:p>
            <a:r>
              <a:rPr lang="en-US" dirty="0"/>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a:xfrm>
            <a:off x="1624338" y="2419468"/>
            <a:ext cx="9297346" cy="32543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4131188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26961" y="1414196"/>
            <a:ext cx="1817441" cy="4100602"/>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1346042" y="1414196"/>
            <a:ext cx="7780919" cy="410060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4826419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608406" y="4512376"/>
            <a:ext cx="8639776" cy="90019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608406" y="1720884"/>
            <a:ext cx="8639775" cy="2734693"/>
          </a:xfrm>
          <a:noFill/>
        </p:spPr>
        <p:txBody>
          <a:bodyPr anchor="b">
            <a:normAutofit/>
          </a:bodyPr>
          <a:lstStyle>
            <a:lvl1pPr algn="l">
              <a:defRPr sz="3200" spc="530" baseline="0"/>
            </a:lvl1pPr>
          </a:lstStyle>
          <a:p>
            <a:r>
              <a:rPr lang="en-US" dirty="0"/>
              <a:t>Click to edit Master title style</a:t>
            </a:r>
          </a:p>
        </p:txBody>
      </p:sp>
    </p:spTree>
    <p:extLst>
      <p:ext uri="{BB962C8B-B14F-4D97-AF65-F5344CB8AC3E}">
        <p14:creationId xmlns:p14="http://schemas.microsoft.com/office/powerpoint/2010/main" val="1685561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7458468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622474" y="2413788"/>
            <a:ext cx="8085116" cy="2737521"/>
          </a:xfrm>
        </p:spPr>
        <p:txBody>
          <a:bodyPr anchor="t">
            <a:normAutofit/>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622474" y="1351721"/>
            <a:ext cx="8085118" cy="993913"/>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9446992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a:xfrm>
            <a:off x="1615817" y="1272209"/>
            <a:ext cx="9164725" cy="1033670"/>
          </a:xfrm>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615817" y="2425148"/>
            <a:ext cx="4188635" cy="316064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371355" y="2425148"/>
            <a:ext cx="4188635" cy="316064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6927200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017442" y="600817"/>
            <a:ext cx="10079497" cy="1168706"/>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017442" y="1798488"/>
            <a:ext cx="4599587"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017442" y="2777279"/>
            <a:ext cx="4599587"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497352" y="1798488"/>
            <a:ext cx="4599588"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497352" y="2777279"/>
            <a:ext cx="4599588"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CC2C9B9-B4B7-45CC-A7EB-16F8BADE9045}"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571185" y="2593591"/>
            <a:ext cx="4525755"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107503" y="2593591"/>
            <a:ext cx="4509526"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46054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40490578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7730567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80121" y="1391478"/>
            <a:ext cx="3288432" cy="1951414"/>
          </a:xfrm>
        </p:spPr>
        <p:txBody>
          <a:bodyPr anchor="t">
            <a:normAutofit/>
          </a:bodyPr>
          <a:lstStyle>
            <a:lvl1pPr>
              <a:defRPr sz="24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03235" y="920080"/>
            <a:ext cx="5312467" cy="502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80121" y="3566727"/>
            <a:ext cx="3288432" cy="1766325"/>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11" name="Rectangle 10">
            <a:extLst>
              <a:ext uri="{FF2B5EF4-FFF2-40B4-BE49-F238E27FC236}">
                <a16:creationId xmlns:a16="http://schemas.microsoft.com/office/drawing/2014/main" id="{96AAC029-BE5C-900C-E7D2-DE6E31789D1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59936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3989672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80120" y="1391478"/>
            <a:ext cx="3322510" cy="2037522"/>
          </a:xfrm>
        </p:spPr>
        <p:txBody>
          <a:bodyPr anchor="t">
            <a:normAutofit/>
          </a:bodyPr>
          <a:lstStyle>
            <a:lvl1pPr>
              <a:defRPr sz="2400"/>
            </a:lvl1pPr>
          </a:lstStyle>
          <a:p>
            <a:r>
              <a:rPr lang="en-US" dirty="0"/>
              <a:t>Click to edit Master title style</a:t>
            </a:r>
          </a:p>
        </p:txBody>
      </p:sp>
      <p:sp useBgFill="1">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907143" y="931857"/>
            <a:ext cx="5351659" cy="499630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80120" y="3742792"/>
            <a:ext cx="3322510" cy="1590261"/>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9" name="Rectangle 8">
            <a:extLst>
              <a:ext uri="{FF2B5EF4-FFF2-40B4-BE49-F238E27FC236}">
                <a16:creationId xmlns:a16="http://schemas.microsoft.com/office/drawing/2014/main" id="{4DD8EE65-D4F9-418A-1628-F5DFD3DBA24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12107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a:xfrm>
            <a:off x="1624338" y="1255172"/>
            <a:ext cx="9297346" cy="1050707"/>
          </a:xfrm>
        </p:spPr>
        <p:txBody>
          <a:bodyPr anchor="b"/>
          <a:lstStyle/>
          <a:p>
            <a:r>
              <a:rPr lang="en-US" dirty="0"/>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a:xfrm>
            <a:off x="1624338" y="2419468"/>
            <a:ext cx="9297346" cy="32543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67066982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26961" y="1414196"/>
            <a:ext cx="1817441" cy="4100602"/>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1346042" y="1414196"/>
            <a:ext cx="7780919" cy="410060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378964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622474" y="2413788"/>
            <a:ext cx="8085116" cy="2737521"/>
          </a:xfrm>
        </p:spPr>
        <p:txBody>
          <a:bodyPr anchor="t">
            <a:normAutofit/>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622474" y="1351721"/>
            <a:ext cx="8085118" cy="993913"/>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4029846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a:xfrm>
            <a:off x="1615817" y="1272209"/>
            <a:ext cx="9164725" cy="1033670"/>
          </a:xfrm>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615817" y="2425148"/>
            <a:ext cx="4188635" cy="316064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371355" y="2425148"/>
            <a:ext cx="4188635" cy="316064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293221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017442" y="600817"/>
            <a:ext cx="10079497" cy="1168706"/>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017442" y="1798488"/>
            <a:ext cx="4599587"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017442" y="2777279"/>
            <a:ext cx="4599587"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497352" y="1798488"/>
            <a:ext cx="4599588"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497352" y="2777279"/>
            <a:ext cx="4599588"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CC2C9B9-B4B7-45CC-A7EB-16F8BADE9045}"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571185" y="2593591"/>
            <a:ext cx="4525755"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107503" y="2593591"/>
            <a:ext cx="4509526"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0821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820299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799899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80121" y="1391478"/>
            <a:ext cx="3288432" cy="1951414"/>
          </a:xfrm>
        </p:spPr>
        <p:txBody>
          <a:bodyPr anchor="t">
            <a:normAutofit/>
          </a:bodyPr>
          <a:lstStyle>
            <a:lvl1pPr>
              <a:defRPr sz="24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03235" y="920080"/>
            <a:ext cx="5312467" cy="502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80121" y="3566727"/>
            <a:ext cx="3288432" cy="1766325"/>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11" name="Rectangle 10">
            <a:extLst>
              <a:ext uri="{FF2B5EF4-FFF2-40B4-BE49-F238E27FC236}">
                <a16:creationId xmlns:a16="http://schemas.microsoft.com/office/drawing/2014/main" id="{96AAC029-BE5C-900C-E7D2-DE6E31789D1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9965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80120" y="1391478"/>
            <a:ext cx="3322510" cy="2037522"/>
          </a:xfrm>
        </p:spPr>
        <p:txBody>
          <a:bodyPr anchor="t">
            <a:normAutofit/>
          </a:bodyPr>
          <a:lstStyle>
            <a:lvl1pPr>
              <a:defRPr sz="2400"/>
            </a:lvl1pPr>
          </a:lstStyle>
          <a:p>
            <a:r>
              <a:rPr lang="en-US" dirty="0"/>
              <a:t>Click to edit Master title style</a:t>
            </a:r>
          </a:p>
        </p:txBody>
      </p:sp>
      <p:sp useBgFill="1">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907143" y="931857"/>
            <a:ext cx="5351659" cy="499630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80120" y="3742792"/>
            <a:ext cx="3322510" cy="1590261"/>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E7736193-EDE3-4BB5-AE5F-E6E5472AB8BE}" type="datetimeFigureOut">
              <a:rPr lang="en-US" smtClean="0"/>
              <a:t>9/24/24</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9" name="Rectangle 8">
            <a:extLst>
              <a:ext uri="{FF2B5EF4-FFF2-40B4-BE49-F238E27FC236}">
                <a16:creationId xmlns:a16="http://schemas.microsoft.com/office/drawing/2014/main" id="{4DD8EE65-D4F9-418A-1628-F5DFD3DBA24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11329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9" name="Picture 8" descr="A close-up of a blue ice&#10;&#10;Description automatically generated">
            <a:extLst>
              <a:ext uri="{FF2B5EF4-FFF2-40B4-BE49-F238E27FC236}">
                <a16:creationId xmlns:a16="http://schemas.microsoft.com/office/drawing/2014/main" id="{5EB63CCE-EBE7-D504-A868-71F92B1AA06C}"/>
              </a:ext>
            </a:extLst>
          </p:cNvPr>
          <p:cNvPicPr>
            <a:picLocks noChangeAspect="1"/>
          </p:cNvPicPr>
          <p:nvPr userDrawn="1"/>
        </p:nvPicPr>
        <p:blipFill>
          <a:blip r:embed="rId13"/>
          <a:stretch>
            <a:fillRect/>
          </a:stretch>
        </p:blipFill>
        <p:spPr>
          <a:xfrm>
            <a:off x="0" y="-1"/>
            <a:ext cx="12192000" cy="6858001"/>
          </a:xfrm>
          <a:prstGeom prst="rect">
            <a:avLst/>
          </a:prstGeom>
        </p:spPr>
      </p:pic>
      <p:sp>
        <p:nvSpPr>
          <p:cNvPr id="8" name="Rectangle 7">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p:nvPr/>
        </p:nvSpPr>
        <p:spPr>
          <a:xfrm>
            <a:off x="988756" y="884004"/>
            <a:ext cx="10326946" cy="4996302"/>
          </a:xfrm>
          <a:prstGeom prst="rect">
            <a:avLst/>
          </a:prstGeom>
          <a:solidFill>
            <a:schemeClr val="bg2"/>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620442" y="1233199"/>
            <a:ext cx="8977511" cy="107382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620444" y="2419639"/>
            <a:ext cx="8977509" cy="314178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n-lt"/>
              </a:defRPr>
            </a:lvl1p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n-lt"/>
              </a:defRPr>
            </a:lvl1pPr>
          </a:lstStyle>
          <a:p>
            <a:endParaRPr lang="en-US"/>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696577" y="6199188"/>
            <a:ext cx="619125" cy="365125"/>
          </a:xfrm>
          <a:prstGeom prst="rect">
            <a:avLst/>
          </a:prstGeom>
        </p:spPr>
        <p:txBody>
          <a:bodyPr vert="horz" lIns="91440" tIns="45720" rIns="91440" bIns="45720" rtlCol="0" anchor="ctr"/>
          <a:lstStyle>
            <a:lvl1pPr algn="r">
              <a:defRPr sz="1050">
                <a:solidFill>
                  <a:schemeClr val="tx1"/>
                </a:solidFill>
                <a:latin typeface="+mn-lt"/>
              </a:defRPr>
            </a:lvl1pPr>
          </a:lstStyle>
          <a:p>
            <a:fld id="{1CC2C9B9-B4B7-45CC-A7EB-16F8BADE9045}" type="slidenum">
              <a:rPr lang="en-US" smtClean="0"/>
              <a:t>‹#›</a:t>
            </a:fld>
            <a:endParaRPr lang="en-US"/>
          </a:p>
        </p:txBody>
      </p:sp>
    </p:spTree>
    <p:extLst>
      <p:ext uri="{BB962C8B-B14F-4D97-AF65-F5344CB8AC3E}">
        <p14:creationId xmlns:p14="http://schemas.microsoft.com/office/powerpoint/2010/main" val="1697898772"/>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5" r:id="rId6"/>
    <p:sldLayoutId id="2147483680" r:id="rId7"/>
    <p:sldLayoutId id="2147483681" r:id="rId8"/>
    <p:sldLayoutId id="2147483682" r:id="rId9"/>
    <p:sldLayoutId id="2147483684" r:id="rId10"/>
    <p:sldLayoutId id="2147483683" r:id="rId11"/>
  </p:sldLayoutIdLst>
  <p:txStyles>
    <p:title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9" name="Picture 8" descr="A close-up of a blue ice&#10;&#10;Description automatically generated">
            <a:extLst>
              <a:ext uri="{FF2B5EF4-FFF2-40B4-BE49-F238E27FC236}">
                <a16:creationId xmlns:a16="http://schemas.microsoft.com/office/drawing/2014/main" id="{5EB63CCE-EBE7-D504-A868-71F92B1AA06C}"/>
              </a:ext>
            </a:extLst>
          </p:cNvPr>
          <p:cNvPicPr>
            <a:picLocks noChangeAspect="1"/>
          </p:cNvPicPr>
          <p:nvPr userDrawn="1"/>
        </p:nvPicPr>
        <p:blipFill>
          <a:blip r:embed="rId13">
            <a:extLst>
              <a:ext uri="{BEBA8EAE-BF5A-486C-A8C5-ECC9F3942E4B}">
                <a14:imgProps xmlns:a14="http://schemas.microsoft.com/office/drawing/2010/main">
                  <a14:imgLayer r:embed="rId14">
                    <a14:imgEffect>
                      <a14:sharpenSoften amount="25000"/>
                    </a14:imgEffect>
                    <a14:imgEffect>
                      <a14:brightnessContrast bright="-31000" contrast="56000"/>
                    </a14:imgEffect>
                  </a14:imgLayer>
                </a14:imgProps>
              </a:ext>
            </a:extLst>
          </a:blip>
          <a:stretch>
            <a:fillRect/>
          </a:stretch>
        </p:blipFill>
        <p:spPr>
          <a:xfrm>
            <a:off x="0" y="-1"/>
            <a:ext cx="12192000" cy="6858001"/>
          </a:xfrm>
          <a:prstGeom prst="rect">
            <a:avLst/>
          </a:prstGeom>
        </p:spPr>
      </p:pic>
      <p:sp>
        <p:nvSpPr>
          <p:cNvPr id="8" name="Rectangle 7">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p:nvPr/>
        </p:nvSpPr>
        <p:spPr>
          <a:xfrm>
            <a:off x="988756" y="884004"/>
            <a:ext cx="10326946" cy="4996302"/>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620442" y="1233199"/>
            <a:ext cx="8977511" cy="107382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620444" y="2419639"/>
            <a:ext cx="8977509" cy="314178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n-lt"/>
              </a:defRPr>
            </a:lvl1pPr>
          </a:lstStyle>
          <a:p>
            <a:fld id="{E7736193-EDE3-4BB5-AE5F-E6E5472AB8BE}" type="datetimeFigureOut">
              <a:rPr lang="en-US" smtClean="0"/>
              <a:t>9/24/24</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n-lt"/>
              </a:defRPr>
            </a:lvl1pPr>
          </a:lstStyle>
          <a:p>
            <a:endParaRPr lang="en-US"/>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696577" y="6199188"/>
            <a:ext cx="619125" cy="365125"/>
          </a:xfrm>
          <a:prstGeom prst="rect">
            <a:avLst/>
          </a:prstGeom>
        </p:spPr>
        <p:txBody>
          <a:bodyPr vert="horz" lIns="91440" tIns="45720" rIns="91440" bIns="45720" rtlCol="0" anchor="ctr"/>
          <a:lstStyle>
            <a:lvl1pPr algn="r">
              <a:defRPr sz="1050">
                <a:solidFill>
                  <a:schemeClr val="tx1"/>
                </a:solidFill>
                <a:latin typeface="+mn-lt"/>
              </a:defRPr>
            </a:lvl1pPr>
          </a:lstStyle>
          <a:p>
            <a:fld id="{1CC2C9B9-B4B7-45CC-A7EB-16F8BADE9045}" type="slidenum">
              <a:rPr lang="en-US" smtClean="0"/>
              <a:t>‹#›</a:t>
            </a:fld>
            <a:endParaRPr lang="en-US"/>
          </a:p>
        </p:txBody>
      </p:sp>
    </p:spTree>
    <p:extLst>
      <p:ext uri="{BB962C8B-B14F-4D97-AF65-F5344CB8AC3E}">
        <p14:creationId xmlns:p14="http://schemas.microsoft.com/office/powerpoint/2010/main" val="252442708"/>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0.png"/><Relationship Id="rId7" Type="http://schemas.openxmlformats.org/officeDocument/2006/relationships/diagramColors" Target="../diagrams/colors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2.emf"/></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4.emf"/><Relationship Id="rId5" Type="http://schemas.openxmlformats.org/officeDocument/2006/relationships/image" Target="../media/image12.emf"/><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B4FE0F-9BE7-3724-B800-A89A15AC8C0F}"/>
              </a:ext>
            </a:extLst>
          </p:cNvPr>
          <p:cNvSpPr>
            <a:spLocks noGrp="1"/>
          </p:cNvSpPr>
          <p:nvPr>
            <p:ph type="subTitle" idx="1"/>
          </p:nvPr>
        </p:nvSpPr>
        <p:spPr>
          <a:xfrm>
            <a:off x="1608406" y="4426857"/>
            <a:ext cx="9146680" cy="1564619"/>
          </a:xfrm>
          <a:ln>
            <a:noFill/>
          </a:ln>
        </p:spPr>
        <p:txBody>
          <a:bodyPr>
            <a:noAutofit/>
          </a:bodyPr>
          <a:lstStyle/>
          <a:p>
            <a:pPr>
              <a:lnSpc>
                <a:spcPct val="100000"/>
              </a:lnSpc>
            </a:pPr>
            <a:r>
              <a:rPr lang="en-US" sz="2600" b="1" dirty="0">
                <a:solidFill>
                  <a:schemeClr val="accent5">
                    <a:lumMod val="75000"/>
                  </a:schemeClr>
                </a:solidFill>
              </a:rPr>
              <a:t>Alexandra Rochon</a:t>
            </a:r>
          </a:p>
          <a:p>
            <a:pPr>
              <a:lnSpc>
                <a:spcPct val="100000"/>
              </a:lnSpc>
            </a:pPr>
            <a:r>
              <a:rPr lang="en-US" sz="2000" b="1" dirty="0">
                <a:solidFill>
                  <a:schemeClr val="accent5">
                    <a:lumMod val="75000"/>
                  </a:schemeClr>
                </a:solidFill>
              </a:rPr>
              <a:t>Trottier Space Institute Summer Intern, McGill University</a:t>
            </a:r>
          </a:p>
          <a:p>
            <a:pPr>
              <a:lnSpc>
                <a:spcPct val="100000"/>
              </a:lnSpc>
            </a:pPr>
            <a:r>
              <a:rPr lang="en-US" sz="2000" b="1" dirty="0">
                <a:solidFill>
                  <a:schemeClr val="accent5">
                    <a:lumMod val="75000"/>
                  </a:schemeClr>
                </a:solidFill>
              </a:rPr>
              <a:t>Supervised by Prof. Natalya Gomez, Dr. Thomas Navarro, Prof. Nicolas Cowan</a:t>
            </a:r>
          </a:p>
        </p:txBody>
      </p:sp>
      <p:sp>
        <p:nvSpPr>
          <p:cNvPr id="2" name="Title 1">
            <a:extLst>
              <a:ext uri="{FF2B5EF4-FFF2-40B4-BE49-F238E27FC236}">
                <a16:creationId xmlns:a16="http://schemas.microsoft.com/office/drawing/2014/main" id="{226158D6-17AD-2531-AC64-BD7CCC242207}"/>
              </a:ext>
            </a:extLst>
          </p:cNvPr>
          <p:cNvSpPr>
            <a:spLocks noGrp="1"/>
          </p:cNvSpPr>
          <p:nvPr>
            <p:ph type="ctrTitle"/>
          </p:nvPr>
        </p:nvSpPr>
        <p:spPr>
          <a:xfrm>
            <a:off x="1608406" y="1720885"/>
            <a:ext cx="8639775" cy="2227002"/>
          </a:xfrm>
        </p:spPr>
        <p:txBody>
          <a:bodyPr>
            <a:normAutofit/>
          </a:bodyPr>
          <a:lstStyle/>
          <a:p>
            <a:r>
              <a:rPr lang="en-CA" sz="5400" i="0" dirty="0">
                <a:ln w="3175">
                  <a:noFill/>
                </a:ln>
                <a:solidFill>
                  <a:schemeClr val="bg1"/>
                </a:solidFill>
                <a:effectLst/>
              </a:rPr>
              <a:t>ice sheet models for exoplanets</a:t>
            </a:r>
            <a:endParaRPr lang="en-US" sz="5400" dirty="0">
              <a:ln w="3175">
                <a:noFill/>
              </a:ln>
              <a:solidFill>
                <a:schemeClr val="bg1"/>
              </a:solidFill>
            </a:endParaRPr>
          </a:p>
        </p:txBody>
      </p:sp>
      <p:pic>
        <p:nvPicPr>
          <p:cNvPr id="5" name="Picture 4" descr="A picture containing text, font, screenshot, graphics&#10;&#10;Description automatically generated">
            <a:extLst>
              <a:ext uri="{FF2B5EF4-FFF2-40B4-BE49-F238E27FC236}">
                <a16:creationId xmlns:a16="http://schemas.microsoft.com/office/drawing/2014/main" id="{950F3DCA-5E6B-3F90-D117-DB1418A2A012}"/>
              </a:ext>
            </a:extLst>
          </p:cNvPr>
          <p:cNvPicPr>
            <a:picLocks noChangeAspect="1"/>
          </p:cNvPicPr>
          <p:nvPr/>
        </p:nvPicPr>
        <p:blipFill>
          <a:blip r:embed="rId3"/>
          <a:stretch>
            <a:fillRect/>
          </a:stretch>
        </p:blipFill>
        <p:spPr>
          <a:xfrm>
            <a:off x="5486398" y="6022473"/>
            <a:ext cx="5791201" cy="801510"/>
          </a:xfrm>
          <a:prstGeom prst="rect">
            <a:avLst/>
          </a:prstGeom>
        </p:spPr>
      </p:pic>
      <p:pic>
        <p:nvPicPr>
          <p:cNvPr id="4" name="Picture 3" descr="A black and white logo&#10;&#10;Description automatically generated">
            <a:extLst>
              <a:ext uri="{FF2B5EF4-FFF2-40B4-BE49-F238E27FC236}">
                <a16:creationId xmlns:a16="http://schemas.microsoft.com/office/drawing/2014/main" id="{DEE9CC10-94BB-363D-DC59-3D2DF9322ABE}"/>
              </a:ext>
            </a:extLst>
          </p:cNvPr>
          <p:cNvPicPr>
            <a:picLocks noChangeAspect="1"/>
          </p:cNvPicPr>
          <p:nvPr/>
        </p:nvPicPr>
        <p:blipFill>
          <a:blip r:embed="rId4"/>
          <a:stretch>
            <a:fillRect/>
          </a:stretch>
        </p:blipFill>
        <p:spPr>
          <a:xfrm>
            <a:off x="3361813" y="5996050"/>
            <a:ext cx="1983018" cy="762700"/>
          </a:xfrm>
          <a:prstGeom prst="rect">
            <a:avLst/>
          </a:prstGeom>
        </p:spPr>
      </p:pic>
      <p:pic>
        <p:nvPicPr>
          <p:cNvPr id="6" name="Picture 4">
            <a:extLst>
              <a:ext uri="{FF2B5EF4-FFF2-40B4-BE49-F238E27FC236}">
                <a16:creationId xmlns:a16="http://schemas.microsoft.com/office/drawing/2014/main" id="{F77EF2D5-D52B-C8F7-D721-934690A4DCE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59" t="16" r="17422" b="35055"/>
          <a:stretch/>
        </p:blipFill>
        <p:spPr bwMode="auto">
          <a:xfrm>
            <a:off x="869763" y="5923200"/>
            <a:ext cx="2025427" cy="9001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32097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158D6-17AD-2531-AC64-BD7CCC242207}"/>
              </a:ext>
            </a:extLst>
          </p:cNvPr>
          <p:cNvSpPr>
            <a:spLocks noGrp="1"/>
          </p:cNvSpPr>
          <p:nvPr>
            <p:ph type="title"/>
          </p:nvPr>
        </p:nvSpPr>
        <p:spPr>
          <a:xfrm>
            <a:off x="1620442" y="1233199"/>
            <a:ext cx="8977511" cy="587547"/>
          </a:xfrm>
        </p:spPr>
        <p:txBody>
          <a:bodyPr/>
          <a:lstStyle/>
          <a:p>
            <a:r>
              <a:rPr lang="en-US" dirty="0"/>
              <a:t>key takeaways</a:t>
            </a:r>
          </a:p>
        </p:txBody>
      </p:sp>
      <p:sp>
        <p:nvSpPr>
          <p:cNvPr id="4" name="Content Placeholder 2">
            <a:extLst>
              <a:ext uri="{FF2B5EF4-FFF2-40B4-BE49-F238E27FC236}">
                <a16:creationId xmlns:a16="http://schemas.microsoft.com/office/drawing/2014/main" id="{285FD442-EC16-19E0-C131-578BD8EEAB1D}"/>
              </a:ext>
            </a:extLst>
          </p:cNvPr>
          <p:cNvSpPr txBox="1">
            <a:spLocks/>
          </p:cNvSpPr>
          <p:nvPr/>
        </p:nvSpPr>
        <p:spPr>
          <a:xfrm>
            <a:off x="6096000" y="2419638"/>
            <a:ext cx="4475556" cy="314178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endParaRPr lang="en-US" dirty="0"/>
          </a:p>
        </p:txBody>
      </p:sp>
      <p:sp>
        <p:nvSpPr>
          <p:cNvPr id="11" name="Content Placeholder 2">
            <a:extLst>
              <a:ext uri="{FF2B5EF4-FFF2-40B4-BE49-F238E27FC236}">
                <a16:creationId xmlns:a16="http://schemas.microsoft.com/office/drawing/2014/main" id="{4591F736-2CF2-1798-93BF-63F715B4AEAD}"/>
              </a:ext>
            </a:extLst>
          </p:cNvPr>
          <p:cNvSpPr txBox="1">
            <a:spLocks/>
          </p:cNvSpPr>
          <p:nvPr/>
        </p:nvSpPr>
        <p:spPr>
          <a:xfrm>
            <a:off x="1295878" y="2419638"/>
            <a:ext cx="3486374" cy="2928217"/>
          </a:xfrm>
          <a:prstGeom prst="rect">
            <a:avLst/>
          </a:prstGeom>
          <a:solidFill>
            <a:schemeClr val="accent5">
              <a:lumMod val="60000"/>
              <a:lumOff val="40000"/>
              <a:alpha val="17610"/>
            </a:schemeClr>
          </a:solidFill>
          <a:ln>
            <a:noFill/>
          </a:ln>
        </p:spPr>
        <p:txBody>
          <a:bodyPr vert="horz" lIns="91440" tIns="45720" rIns="91440" bIns="45720" rtlCol="0">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000" dirty="0"/>
              <a:t>“Eyeball” climate state </a:t>
            </a:r>
          </a:p>
          <a:p>
            <a:pPr>
              <a:lnSpc>
                <a:spcPct val="150000"/>
              </a:lnSpc>
            </a:pPr>
            <a:r>
              <a:rPr lang="en-US" sz="2000" dirty="0"/>
              <a:t>Availability of liquid water</a:t>
            </a:r>
          </a:p>
          <a:p>
            <a:pPr>
              <a:lnSpc>
                <a:spcPct val="150000"/>
              </a:lnSpc>
            </a:pPr>
            <a:r>
              <a:rPr lang="en-US" sz="2000" dirty="0"/>
              <a:t>Ice flow and model coupling</a:t>
            </a:r>
          </a:p>
          <a:p>
            <a:pPr>
              <a:lnSpc>
                <a:spcPct val="150000"/>
              </a:lnSpc>
            </a:pPr>
            <a:r>
              <a:rPr lang="en-US" sz="2000" dirty="0"/>
              <a:t>Open ocean at the substellar point</a:t>
            </a:r>
          </a:p>
        </p:txBody>
      </p:sp>
    </p:spTree>
    <p:extLst>
      <p:ext uri="{BB962C8B-B14F-4D97-AF65-F5344CB8AC3E}">
        <p14:creationId xmlns:p14="http://schemas.microsoft.com/office/powerpoint/2010/main" val="2252611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158D6-17AD-2531-AC64-BD7CCC242207}"/>
              </a:ext>
            </a:extLst>
          </p:cNvPr>
          <p:cNvSpPr>
            <a:spLocks noGrp="1"/>
          </p:cNvSpPr>
          <p:nvPr>
            <p:ph type="title"/>
          </p:nvPr>
        </p:nvSpPr>
        <p:spPr>
          <a:xfrm>
            <a:off x="1620442" y="1233199"/>
            <a:ext cx="3727413" cy="587547"/>
          </a:xfrm>
        </p:spPr>
        <p:txBody>
          <a:bodyPr/>
          <a:lstStyle/>
          <a:p>
            <a:r>
              <a:rPr lang="en-US" dirty="0"/>
              <a:t>key takeaways</a:t>
            </a:r>
          </a:p>
        </p:txBody>
      </p:sp>
      <p:sp>
        <p:nvSpPr>
          <p:cNvPr id="3" name="Content Placeholder 2">
            <a:extLst>
              <a:ext uri="{FF2B5EF4-FFF2-40B4-BE49-F238E27FC236}">
                <a16:creationId xmlns:a16="http://schemas.microsoft.com/office/drawing/2014/main" id="{9AB4FE0F-9BE7-3724-B800-A89A15AC8C0F}"/>
              </a:ext>
            </a:extLst>
          </p:cNvPr>
          <p:cNvSpPr>
            <a:spLocks noGrp="1"/>
          </p:cNvSpPr>
          <p:nvPr>
            <p:ph idx="1"/>
          </p:nvPr>
        </p:nvSpPr>
        <p:spPr>
          <a:xfrm>
            <a:off x="5347855" y="2122608"/>
            <a:ext cx="5170070" cy="3141785"/>
          </a:xfrm>
        </p:spPr>
        <p:txBody>
          <a:bodyPr>
            <a:normAutofit/>
          </a:bodyPr>
          <a:lstStyle/>
          <a:p>
            <a:pPr marL="342900" indent="-342900">
              <a:lnSpc>
                <a:spcPct val="250000"/>
              </a:lnSpc>
              <a:buClr>
                <a:schemeClr val="accent5"/>
              </a:buClr>
              <a:buSzPct val="130000"/>
              <a:buAutoNum type="arabicPeriod"/>
            </a:pPr>
            <a:r>
              <a:rPr lang="en-US" sz="2000" dirty="0"/>
              <a:t>Changing open ocean mask</a:t>
            </a:r>
          </a:p>
        </p:txBody>
      </p:sp>
      <p:sp>
        <p:nvSpPr>
          <p:cNvPr id="4" name="Content Placeholder 2">
            <a:extLst>
              <a:ext uri="{FF2B5EF4-FFF2-40B4-BE49-F238E27FC236}">
                <a16:creationId xmlns:a16="http://schemas.microsoft.com/office/drawing/2014/main" id="{285FD442-EC16-19E0-C131-578BD8EEAB1D}"/>
              </a:ext>
            </a:extLst>
          </p:cNvPr>
          <p:cNvSpPr txBox="1">
            <a:spLocks/>
          </p:cNvSpPr>
          <p:nvPr/>
        </p:nvSpPr>
        <p:spPr>
          <a:xfrm>
            <a:off x="6096000" y="2419638"/>
            <a:ext cx="4475556" cy="314178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endParaRPr lang="en-US" dirty="0"/>
          </a:p>
        </p:txBody>
      </p:sp>
      <p:sp>
        <p:nvSpPr>
          <p:cNvPr id="11" name="Content Placeholder 2">
            <a:extLst>
              <a:ext uri="{FF2B5EF4-FFF2-40B4-BE49-F238E27FC236}">
                <a16:creationId xmlns:a16="http://schemas.microsoft.com/office/drawing/2014/main" id="{4591F736-2CF2-1798-93BF-63F715B4AEAD}"/>
              </a:ext>
            </a:extLst>
          </p:cNvPr>
          <p:cNvSpPr txBox="1">
            <a:spLocks/>
          </p:cNvSpPr>
          <p:nvPr/>
        </p:nvSpPr>
        <p:spPr>
          <a:xfrm>
            <a:off x="1295878" y="2419638"/>
            <a:ext cx="3486374" cy="2928217"/>
          </a:xfrm>
          <a:prstGeom prst="rect">
            <a:avLst/>
          </a:prstGeom>
          <a:solidFill>
            <a:schemeClr val="accent5">
              <a:lumMod val="60000"/>
              <a:lumOff val="40000"/>
              <a:alpha val="17610"/>
            </a:schemeClr>
          </a:solidFill>
          <a:ln>
            <a:noFill/>
          </a:ln>
        </p:spPr>
        <p:txBody>
          <a:bodyPr vert="horz" lIns="91440" tIns="45720" rIns="91440" bIns="45720" rtlCol="0">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000" dirty="0"/>
              <a:t>“Eyeball” climate state </a:t>
            </a:r>
          </a:p>
          <a:p>
            <a:pPr>
              <a:lnSpc>
                <a:spcPct val="150000"/>
              </a:lnSpc>
            </a:pPr>
            <a:r>
              <a:rPr lang="en-US" sz="2000" dirty="0"/>
              <a:t>Availability of liquid water</a:t>
            </a:r>
          </a:p>
          <a:p>
            <a:pPr>
              <a:lnSpc>
                <a:spcPct val="150000"/>
              </a:lnSpc>
            </a:pPr>
            <a:r>
              <a:rPr lang="en-US" sz="2000" dirty="0"/>
              <a:t>Ice flow and model coupling</a:t>
            </a:r>
          </a:p>
          <a:p>
            <a:pPr>
              <a:lnSpc>
                <a:spcPct val="150000"/>
              </a:lnSpc>
            </a:pPr>
            <a:r>
              <a:rPr lang="en-US" sz="2000" dirty="0"/>
              <a:t>Open ocean at the substellar point</a:t>
            </a:r>
          </a:p>
        </p:txBody>
      </p:sp>
      <p:cxnSp>
        <p:nvCxnSpPr>
          <p:cNvPr id="7" name="Straight Arrow Connector 6">
            <a:extLst>
              <a:ext uri="{FF2B5EF4-FFF2-40B4-BE49-F238E27FC236}">
                <a16:creationId xmlns:a16="http://schemas.microsoft.com/office/drawing/2014/main" id="{1818C3D9-F69C-6467-5309-7227E0B09481}"/>
              </a:ext>
            </a:extLst>
          </p:cNvPr>
          <p:cNvCxnSpPr>
            <a:cxnSpLocks/>
          </p:cNvCxnSpPr>
          <p:nvPr/>
        </p:nvCxnSpPr>
        <p:spPr>
          <a:xfrm>
            <a:off x="5730240" y="1814532"/>
            <a:ext cx="2777695" cy="0"/>
          </a:xfrm>
          <a:prstGeom prst="straightConnector1">
            <a:avLst/>
          </a:prstGeom>
          <a:ln w="38100">
            <a:solidFill>
              <a:schemeClr val="accent5">
                <a:lumMod val="75000"/>
              </a:schemeClr>
            </a:solidFill>
            <a:tailEnd type="triangle"/>
          </a:ln>
        </p:spPr>
        <p:style>
          <a:lnRef idx="3">
            <a:schemeClr val="accent1"/>
          </a:lnRef>
          <a:fillRef idx="0">
            <a:schemeClr val="accent1"/>
          </a:fillRef>
          <a:effectRef idx="2">
            <a:schemeClr val="accent1"/>
          </a:effectRef>
          <a:fontRef idx="minor">
            <a:schemeClr val="tx1"/>
          </a:fontRef>
        </p:style>
      </p:cxnSp>
      <p:sp>
        <p:nvSpPr>
          <p:cNvPr id="8" name="Title 1">
            <a:extLst>
              <a:ext uri="{FF2B5EF4-FFF2-40B4-BE49-F238E27FC236}">
                <a16:creationId xmlns:a16="http://schemas.microsoft.com/office/drawing/2014/main" id="{988B37E2-1808-4CDB-4F5E-DF7191C94EB2}"/>
              </a:ext>
            </a:extLst>
          </p:cNvPr>
          <p:cNvSpPr txBox="1">
            <a:spLocks/>
          </p:cNvSpPr>
          <p:nvPr/>
        </p:nvSpPr>
        <p:spPr>
          <a:xfrm>
            <a:off x="5730240" y="1226985"/>
            <a:ext cx="5555390" cy="587547"/>
          </a:xfrm>
          <a:prstGeom prst="rect">
            <a:avLst/>
          </a:prstGeom>
        </p:spPr>
        <p:txBody>
          <a:bodyPr vert="horz" lIns="91440" tIns="45720" rIns="91440" bIns="45720" rtlCol="0" anchor="b">
            <a:normAutofit/>
          </a:bodyPr>
          <a:lst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a:lstStyle>
          <a:p>
            <a:r>
              <a:rPr lang="en-US" dirty="0"/>
              <a:t>Next Steps</a:t>
            </a:r>
          </a:p>
        </p:txBody>
      </p:sp>
    </p:spTree>
    <p:extLst>
      <p:ext uri="{BB962C8B-B14F-4D97-AF65-F5344CB8AC3E}">
        <p14:creationId xmlns:p14="http://schemas.microsoft.com/office/powerpoint/2010/main" val="29399719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B4FE0F-9BE7-3724-B800-A89A15AC8C0F}"/>
              </a:ext>
            </a:extLst>
          </p:cNvPr>
          <p:cNvSpPr>
            <a:spLocks noGrp="1"/>
          </p:cNvSpPr>
          <p:nvPr>
            <p:ph idx="1"/>
          </p:nvPr>
        </p:nvSpPr>
        <p:spPr>
          <a:xfrm>
            <a:off x="5347855" y="2122608"/>
            <a:ext cx="5170070" cy="3141785"/>
          </a:xfrm>
        </p:spPr>
        <p:txBody>
          <a:bodyPr>
            <a:normAutofit/>
          </a:bodyPr>
          <a:lstStyle/>
          <a:p>
            <a:pPr marL="342900" indent="-342900">
              <a:lnSpc>
                <a:spcPct val="250000"/>
              </a:lnSpc>
              <a:buClr>
                <a:schemeClr val="accent5"/>
              </a:buClr>
              <a:buSzPct val="130000"/>
              <a:buAutoNum type="arabicPeriod"/>
            </a:pPr>
            <a:r>
              <a:rPr lang="en-US" sz="2000" dirty="0"/>
              <a:t>Changing open ocean mask</a:t>
            </a:r>
          </a:p>
          <a:p>
            <a:pPr marL="342900" indent="-342900">
              <a:lnSpc>
                <a:spcPct val="250000"/>
              </a:lnSpc>
              <a:buClr>
                <a:schemeClr val="accent5"/>
              </a:buClr>
              <a:buSzPct val="130000"/>
              <a:buAutoNum type="arabicPeriod"/>
            </a:pPr>
            <a:r>
              <a:rPr lang="en-US" sz="2000" dirty="0"/>
              <a:t>Account for bedrock and continents</a:t>
            </a:r>
          </a:p>
        </p:txBody>
      </p:sp>
      <p:sp>
        <p:nvSpPr>
          <p:cNvPr id="4" name="Content Placeholder 2">
            <a:extLst>
              <a:ext uri="{FF2B5EF4-FFF2-40B4-BE49-F238E27FC236}">
                <a16:creationId xmlns:a16="http://schemas.microsoft.com/office/drawing/2014/main" id="{285FD442-EC16-19E0-C131-578BD8EEAB1D}"/>
              </a:ext>
            </a:extLst>
          </p:cNvPr>
          <p:cNvSpPr txBox="1">
            <a:spLocks/>
          </p:cNvSpPr>
          <p:nvPr/>
        </p:nvSpPr>
        <p:spPr>
          <a:xfrm>
            <a:off x="6096000" y="2419638"/>
            <a:ext cx="4475556" cy="314178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endParaRPr lang="en-US" dirty="0"/>
          </a:p>
        </p:txBody>
      </p:sp>
      <p:sp>
        <p:nvSpPr>
          <p:cNvPr id="11" name="Content Placeholder 2">
            <a:extLst>
              <a:ext uri="{FF2B5EF4-FFF2-40B4-BE49-F238E27FC236}">
                <a16:creationId xmlns:a16="http://schemas.microsoft.com/office/drawing/2014/main" id="{4591F736-2CF2-1798-93BF-63F715B4AEAD}"/>
              </a:ext>
            </a:extLst>
          </p:cNvPr>
          <p:cNvSpPr txBox="1">
            <a:spLocks/>
          </p:cNvSpPr>
          <p:nvPr/>
        </p:nvSpPr>
        <p:spPr>
          <a:xfrm>
            <a:off x="1295878" y="2419638"/>
            <a:ext cx="3486374" cy="2928217"/>
          </a:xfrm>
          <a:prstGeom prst="rect">
            <a:avLst/>
          </a:prstGeom>
          <a:solidFill>
            <a:schemeClr val="accent5">
              <a:lumMod val="60000"/>
              <a:lumOff val="40000"/>
              <a:alpha val="17610"/>
            </a:schemeClr>
          </a:solidFill>
          <a:ln>
            <a:noFill/>
          </a:ln>
        </p:spPr>
        <p:txBody>
          <a:bodyPr vert="horz" lIns="91440" tIns="45720" rIns="91440" bIns="45720" rtlCol="0">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000" dirty="0"/>
              <a:t>“Eyeball” climate state </a:t>
            </a:r>
          </a:p>
          <a:p>
            <a:pPr>
              <a:lnSpc>
                <a:spcPct val="150000"/>
              </a:lnSpc>
            </a:pPr>
            <a:r>
              <a:rPr lang="en-US" sz="2000" dirty="0"/>
              <a:t>Availability of liquid water</a:t>
            </a:r>
          </a:p>
          <a:p>
            <a:pPr>
              <a:lnSpc>
                <a:spcPct val="150000"/>
              </a:lnSpc>
            </a:pPr>
            <a:r>
              <a:rPr lang="en-US" sz="2000" dirty="0"/>
              <a:t>Ice flow and model coupling</a:t>
            </a:r>
          </a:p>
          <a:p>
            <a:pPr>
              <a:lnSpc>
                <a:spcPct val="150000"/>
              </a:lnSpc>
            </a:pPr>
            <a:r>
              <a:rPr lang="en-US" sz="2000" dirty="0"/>
              <a:t>Open ocean at the substellar point</a:t>
            </a:r>
          </a:p>
        </p:txBody>
      </p:sp>
      <p:sp>
        <p:nvSpPr>
          <p:cNvPr id="6" name="Title 1">
            <a:extLst>
              <a:ext uri="{FF2B5EF4-FFF2-40B4-BE49-F238E27FC236}">
                <a16:creationId xmlns:a16="http://schemas.microsoft.com/office/drawing/2014/main" id="{B8ABE0E6-A2F3-1A77-AEA8-086558073D87}"/>
              </a:ext>
            </a:extLst>
          </p:cNvPr>
          <p:cNvSpPr txBox="1">
            <a:spLocks/>
          </p:cNvSpPr>
          <p:nvPr/>
        </p:nvSpPr>
        <p:spPr>
          <a:xfrm>
            <a:off x="1620442" y="1233199"/>
            <a:ext cx="3727413" cy="587547"/>
          </a:xfrm>
          <a:prstGeom prst="rect">
            <a:avLst/>
          </a:prstGeom>
        </p:spPr>
        <p:txBody>
          <a:bodyPr vert="horz" lIns="91440" tIns="45720" rIns="91440" bIns="45720" rtlCol="0" anchor="b">
            <a:normAutofit/>
          </a:bodyPr>
          <a:lst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a:lstStyle>
          <a:p>
            <a:r>
              <a:rPr lang="en-US"/>
              <a:t>key takeaways</a:t>
            </a:r>
            <a:endParaRPr lang="en-US" dirty="0"/>
          </a:p>
        </p:txBody>
      </p:sp>
      <p:sp>
        <p:nvSpPr>
          <p:cNvPr id="15" name="Title 1">
            <a:extLst>
              <a:ext uri="{FF2B5EF4-FFF2-40B4-BE49-F238E27FC236}">
                <a16:creationId xmlns:a16="http://schemas.microsoft.com/office/drawing/2014/main" id="{055B8F98-C77F-F1A4-CEC1-DD2BF8F6E653}"/>
              </a:ext>
            </a:extLst>
          </p:cNvPr>
          <p:cNvSpPr txBox="1">
            <a:spLocks/>
          </p:cNvSpPr>
          <p:nvPr/>
        </p:nvSpPr>
        <p:spPr>
          <a:xfrm>
            <a:off x="5730240" y="1226985"/>
            <a:ext cx="5555390" cy="587547"/>
          </a:xfrm>
          <a:prstGeom prst="rect">
            <a:avLst/>
          </a:prstGeom>
        </p:spPr>
        <p:txBody>
          <a:bodyPr vert="horz" lIns="91440" tIns="45720" rIns="91440" bIns="45720" rtlCol="0" anchor="b">
            <a:normAutofit/>
          </a:bodyPr>
          <a:lst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a:lstStyle>
          <a:p>
            <a:r>
              <a:rPr lang="en-US" dirty="0"/>
              <a:t>Next Steps</a:t>
            </a:r>
          </a:p>
        </p:txBody>
      </p:sp>
      <p:cxnSp>
        <p:nvCxnSpPr>
          <p:cNvPr id="17" name="Straight Arrow Connector 16">
            <a:extLst>
              <a:ext uri="{FF2B5EF4-FFF2-40B4-BE49-F238E27FC236}">
                <a16:creationId xmlns:a16="http://schemas.microsoft.com/office/drawing/2014/main" id="{25EF56A7-73CB-739C-F8FA-60A6A3D860F0}"/>
              </a:ext>
            </a:extLst>
          </p:cNvPr>
          <p:cNvCxnSpPr>
            <a:cxnSpLocks/>
            <a:endCxn id="15" idx="2"/>
          </p:cNvCxnSpPr>
          <p:nvPr/>
        </p:nvCxnSpPr>
        <p:spPr>
          <a:xfrm>
            <a:off x="5730240" y="1814532"/>
            <a:ext cx="2777695" cy="0"/>
          </a:xfrm>
          <a:prstGeom prst="straightConnector1">
            <a:avLst/>
          </a:prstGeom>
          <a:ln w="38100">
            <a:solidFill>
              <a:schemeClr val="accent5">
                <a:lumMod val="75000"/>
              </a:schemeClr>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652724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B4FE0F-9BE7-3724-B800-A89A15AC8C0F}"/>
              </a:ext>
            </a:extLst>
          </p:cNvPr>
          <p:cNvSpPr>
            <a:spLocks noGrp="1"/>
          </p:cNvSpPr>
          <p:nvPr>
            <p:ph idx="1"/>
          </p:nvPr>
        </p:nvSpPr>
        <p:spPr>
          <a:xfrm>
            <a:off x="5347855" y="2122608"/>
            <a:ext cx="5170070" cy="3141785"/>
          </a:xfrm>
        </p:spPr>
        <p:txBody>
          <a:bodyPr>
            <a:normAutofit/>
          </a:bodyPr>
          <a:lstStyle/>
          <a:p>
            <a:pPr marL="342900" indent="-342900">
              <a:lnSpc>
                <a:spcPct val="250000"/>
              </a:lnSpc>
              <a:buClr>
                <a:schemeClr val="accent5"/>
              </a:buClr>
              <a:buSzPct val="130000"/>
              <a:buAutoNum type="arabicPeriod"/>
            </a:pPr>
            <a:r>
              <a:rPr lang="en-US" sz="2000" dirty="0"/>
              <a:t>Changing open ocean mask</a:t>
            </a:r>
          </a:p>
          <a:p>
            <a:pPr marL="342900" indent="-342900">
              <a:lnSpc>
                <a:spcPct val="250000"/>
              </a:lnSpc>
              <a:buClr>
                <a:schemeClr val="accent5"/>
              </a:buClr>
              <a:buSzPct val="130000"/>
              <a:buAutoNum type="arabicPeriod"/>
            </a:pPr>
            <a:r>
              <a:rPr lang="en-US" sz="2000" dirty="0"/>
              <a:t>Account for bedrock and continents</a:t>
            </a:r>
          </a:p>
          <a:p>
            <a:pPr marL="342900" indent="-342900">
              <a:lnSpc>
                <a:spcPct val="250000"/>
              </a:lnSpc>
              <a:buClr>
                <a:schemeClr val="accent5"/>
              </a:buClr>
              <a:buSzPct val="130000"/>
              <a:buAutoNum type="arabicPeriod"/>
            </a:pPr>
            <a:r>
              <a:rPr lang="en-US" sz="2000" dirty="0"/>
              <a:t>Fully coupled GCM</a:t>
            </a:r>
          </a:p>
        </p:txBody>
      </p:sp>
      <p:sp>
        <p:nvSpPr>
          <p:cNvPr id="4" name="Content Placeholder 2">
            <a:extLst>
              <a:ext uri="{FF2B5EF4-FFF2-40B4-BE49-F238E27FC236}">
                <a16:creationId xmlns:a16="http://schemas.microsoft.com/office/drawing/2014/main" id="{285FD442-EC16-19E0-C131-578BD8EEAB1D}"/>
              </a:ext>
            </a:extLst>
          </p:cNvPr>
          <p:cNvSpPr txBox="1">
            <a:spLocks/>
          </p:cNvSpPr>
          <p:nvPr/>
        </p:nvSpPr>
        <p:spPr>
          <a:xfrm>
            <a:off x="6096000" y="2419638"/>
            <a:ext cx="4475556" cy="314178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endParaRPr lang="en-US" dirty="0"/>
          </a:p>
        </p:txBody>
      </p:sp>
      <p:graphicFrame>
        <p:nvGraphicFramePr>
          <p:cNvPr id="5" name="Diagram 4">
            <a:extLst>
              <a:ext uri="{FF2B5EF4-FFF2-40B4-BE49-F238E27FC236}">
                <a16:creationId xmlns:a16="http://schemas.microsoft.com/office/drawing/2014/main" id="{AC8EAD76-2968-6357-6E7D-0115710C9407}"/>
              </a:ext>
            </a:extLst>
          </p:cNvPr>
          <p:cNvGraphicFramePr/>
          <p:nvPr/>
        </p:nvGraphicFramePr>
        <p:xfrm>
          <a:off x="7966364" y="3685309"/>
          <a:ext cx="3204564" cy="21841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Content Placeholder 2">
            <a:extLst>
              <a:ext uri="{FF2B5EF4-FFF2-40B4-BE49-F238E27FC236}">
                <a16:creationId xmlns:a16="http://schemas.microsoft.com/office/drawing/2014/main" id="{4591F736-2CF2-1798-93BF-63F715B4AEAD}"/>
              </a:ext>
            </a:extLst>
          </p:cNvPr>
          <p:cNvSpPr txBox="1">
            <a:spLocks/>
          </p:cNvSpPr>
          <p:nvPr/>
        </p:nvSpPr>
        <p:spPr>
          <a:xfrm>
            <a:off x="1295878" y="2419638"/>
            <a:ext cx="3486374" cy="2928217"/>
          </a:xfrm>
          <a:prstGeom prst="rect">
            <a:avLst/>
          </a:prstGeom>
          <a:solidFill>
            <a:schemeClr val="accent5">
              <a:lumMod val="60000"/>
              <a:lumOff val="40000"/>
              <a:alpha val="17610"/>
            </a:schemeClr>
          </a:solidFill>
          <a:ln>
            <a:noFill/>
          </a:ln>
        </p:spPr>
        <p:txBody>
          <a:bodyPr vert="horz" lIns="91440" tIns="45720" rIns="91440" bIns="45720" rtlCol="0">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000" dirty="0"/>
              <a:t>“Eyeball” climate state </a:t>
            </a:r>
          </a:p>
          <a:p>
            <a:pPr>
              <a:lnSpc>
                <a:spcPct val="150000"/>
              </a:lnSpc>
            </a:pPr>
            <a:r>
              <a:rPr lang="en-US" sz="2000" dirty="0"/>
              <a:t>Availability of liquid water</a:t>
            </a:r>
          </a:p>
          <a:p>
            <a:pPr>
              <a:lnSpc>
                <a:spcPct val="150000"/>
              </a:lnSpc>
            </a:pPr>
            <a:r>
              <a:rPr lang="en-US" sz="2000" dirty="0"/>
              <a:t>Ice flow and model coupling</a:t>
            </a:r>
          </a:p>
          <a:p>
            <a:pPr>
              <a:lnSpc>
                <a:spcPct val="150000"/>
              </a:lnSpc>
            </a:pPr>
            <a:r>
              <a:rPr lang="en-US" sz="2000" dirty="0"/>
              <a:t>Open ocean at the substellar point</a:t>
            </a:r>
          </a:p>
        </p:txBody>
      </p:sp>
      <p:sp>
        <p:nvSpPr>
          <p:cNvPr id="12" name="Bent Arrow 11">
            <a:extLst>
              <a:ext uri="{FF2B5EF4-FFF2-40B4-BE49-F238E27FC236}">
                <a16:creationId xmlns:a16="http://schemas.microsoft.com/office/drawing/2014/main" id="{E67843DE-6E30-7593-A02F-EE89517151CB}"/>
              </a:ext>
            </a:extLst>
          </p:cNvPr>
          <p:cNvSpPr/>
          <p:nvPr/>
        </p:nvSpPr>
        <p:spPr>
          <a:xfrm rot="10800000" flipV="1">
            <a:off x="9709149" y="3856641"/>
            <a:ext cx="808776" cy="920763"/>
          </a:xfrm>
          <a:prstGeom prst="bentArrow">
            <a:avLst/>
          </a:prstGeom>
          <a:solidFill>
            <a:schemeClr val="accent5">
              <a:lumMod val="40000"/>
              <a:lumOff val="60000"/>
            </a:schemeClr>
          </a:solidFill>
        </p:spPr>
        <p:style>
          <a:lnRef idx="1">
            <a:schemeClr val="lt1">
              <a:hueOff val="0"/>
              <a:satOff val="0"/>
              <a:lumOff val="0"/>
              <a:alphaOff val="0"/>
            </a:schemeClr>
          </a:lnRef>
          <a:fillRef idx="1">
            <a:scrgbClr r="0" g="0" b="0"/>
          </a:fillRef>
          <a:effectRef idx="1">
            <a:schemeClr val="accent1">
              <a:tint val="50000"/>
              <a:hueOff val="0"/>
              <a:satOff val="0"/>
              <a:lumOff val="0"/>
              <a:alphaOff val="0"/>
            </a:schemeClr>
          </a:effectRef>
          <a:fontRef idx="minor">
            <a:schemeClr val="lt1">
              <a:hueOff val="0"/>
              <a:satOff val="0"/>
              <a:lumOff val="0"/>
              <a:alphaOff val="0"/>
            </a:schemeClr>
          </a:fontRef>
        </p:style>
        <p:txBody>
          <a:bodyPr/>
          <a:lstStyle/>
          <a:p>
            <a:endParaRPr lang="en-US" dirty="0"/>
          </a:p>
        </p:txBody>
      </p:sp>
      <p:sp>
        <p:nvSpPr>
          <p:cNvPr id="13" name="TextBox 12">
            <a:extLst>
              <a:ext uri="{FF2B5EF4-FFF2-40B4-BE49-F238E27FC236}">
                <a16:creationId xmlns:a16="http://schemas.microsoft.com/office/drawing/2014/main" id="{98DBCC75-ADF6-DFB5-25E3-8684375B5B81}"/>
              </a:ext>
            </a:extLst>
          </p:cNvPr>
          <p:cNvSpPr txBox="1"/>
          <p:nvPr/>
        </p:nvSpPr>
        <p:spPr>
          <a:xfrm>
            <a:off x="8063850" y="5071805"/>
            <a:ext cx="1330364" cy="523220"/>
          </a:xfrm>
          <a:prstGeom prst="rect">
            <a:avLst/>
          </a:prstGeom>
          <a:noFill/>
        </p:spPr>
        <p:txBody>
          <a:bodyPr wrap="none" rtlCol="0">
            <a:spAutoFit/>
          </a:bodyPr>
          <a:lstStyle/>
          <a:p>
            <a:pPr algn="ctr"/>
            <a:r>
              <a:rPr lang="en-US" sz="1400" b="1" dirty="0">
                <a:solidFill>
                  <a:schemeClr val="accent5">
                    <a:lumMod val="75000"/>
                  </a:schemeClr>
                </a:solidFill>
              </a:rPr>
              <a:t>Surface Temp.</a:t>
            </a:r>
          </a:p>
          <a:p>
            <a:pPr algn="ctr"/>
            <a:r>
              <a:rPr lang="en-US" sz="1400" b="1" dirty="0">
                <a:solidFill>
                  <a:schemeClr val="accent5">
                    <a:lumMod val="75000"/>
                  </a:schemeClr>
                </a:solidFill>
              </a:rPr>
              <a:t>Ice thickness</a:t>
            </a:r>
          </a:p>
        </p:txBody>
      </p:sp>
      <p:sp>
        <p:nvSpPr>
          <p:cNvPr id="14" name="TextBox 13">
            <a:extLst>
              <a:ext uri="{FF2B5EF4-FFF2-40B4-BE49-F238E27FC236}">
                <a16:creationId xmlns:a16="http://schemas.microsoft.com/office/drawing/2014/main" id="{44D1029D-C54C-C0DC-50E8-AC50EA13A359}"/>
              </a:ext>
            </a:extLst>
          </p:cNvPr>
          <p:cNvSpPr txBox="1"/>
          <p:nvPr/>
        </p:nvSpPr>
        <p:spPr>
          <a:xfrm>
            <a:off x="9709149" y="4389535"/>
            <a:ext cx="1228926" cy="307777"/>
          </a:xfrm>
          <a:prstGeom prst="rect">
            <a:avLst/>
          </a:prstGeom>
          <a:noFill/>
        </p:spPr>
        <p:txBody>
          <a:bodyPr wrap="none" rtlCol="0">
            <a:spAutoFit/>
          </a:bodyPr>
          <a:lstStyle/>
          <a:p>
            <a:pPr algn="ctr"/>
            <a:r>
              <a:rPr lang="en-US" sz="1400" b="1" dirty="0">
                <a:solidFill>
                  <a:schemeClr val="accent5">
                    <a:lumMod val="75000"/>
                  </a:schemeClr>
                </a:solidFill>
              </a:rPr>
              <a:t>Ice thickness</a:t>
            </a:r>
          </a:p>
        </p:txBody>
      </p:sp>
      <p:sp>
        <p:nvSpPr>
          <p:cNvPr id="6" name="Title 1">
            <a:extLst>
              <a:ext uri="{FF2B5EF4-FFF2-40B4-BE49-F238E27FC236}">
                <a16:creationId xmlns:a16="http://schemas.microsoft.com/office/drawing/2014/main" id="{0F635F2F-A242-7404-2D2B-F00B38A930B8}"/>
              </a:ext>
            </a:extLst>
          </p:cNvPr>
          <p:cNvSpPr txBox="1">
            <a:spLocks/>
          </p:cNvSpPr>
          <p:nvPr/>
        </p:nvSpPr>
        <p:spPr>
          <a:xfrm>
            <a:off x="1620442" y="1233199"/>
            <a:ext cx="3727413" cy="587547"/>
          </a:xfrm>
          <a:prstGeom prst="rect">
            <a:avLst/>
          </a:prstGeom>
        </p:spPr>
        <p:txBody>
          <a:bodyPr vert="horz" lIns="91440" tIns="45720" rIns="91440" bIns="45720" rtlCol="0" anchor="b">
            <a:normAutofit/>
          </a:bodyPr>
          <a:lst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a:lstStyle>
          <a:p>
            <a:r>
              <a:rPr lang="en-US"/>
              <a:t>key takeaways</a:t>
            </a:r>
            <a:endParaRPr lang="en-US" dirty="0"/>
          </a:p>
        </p:txBody>
      </p:sp>
      <p:sp>
        <p:nvSpPr>
          <p:cNvPr id="9" name="Title 1">
            <a:extLst>
              <a:ext uri="{FF2B5EF4-FFF2-40B4-BE49-F238E27FC236}">
                <a16:creationId xmlns:a16="http://schemas.microsoft.com/office/drawing/2014/main" id="{BCFFB895-81B4-829B-D10C-20B23ED3BE26}"/>
              </a:ext>
            </a:extLst>
          </p:cNvPr>
          <p:cNvSpPr txBox="1">
            <a:spLocks/>
          </p:cNvSpPr>
          <p:nvPr/>
        </p:nvSpPr>
        <p:spPr>
          <a:xfrm>
            <a:off x="5730240" y="1226985"/>
            <a:ext cx="5555390" cy="587547"/>
          </a:xfrm>
          <a:prstGeom prst="rect">
            <a:avLst/>
          </a:prstGeom>
        </p:spPr>
        <p:txBody>
          <a:bodyPr vert="horz" lIns="91440" tIns="45720" rIns="91440" bIns="45720" rtlCol="0" anchor="b">
            <a:normAutofit/>
          </a:bodyPr>
          <a:lst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a:lstStyle>
          <a:p>
            <a:r>
              <a:rPr lang="en-US" dirty="0"/>
              <a:t>Next Steps</a:t>
            </a:r>
          </a:p>
        </p:txBody>
      </p:sp>
      <p:cxnSp>
        <p:nvCxnSpPr>
          <p:cNvPr id="10" name="Straight Arrow Connector 9">
            <a:extLst>
              <a:ext uri="{FF2B5EF4-FFF2-40B4-BE49-F238E27FC236}">
                <a16:creationId xmlns:a16="http://schemas.microsoft.com/office/drawing/2014/main" id="{E618784E-5EFA-8E47-1EB3-19978A750685}"/>
              </a:ext>
            </a:extLst>
          </p:cNvPr>
          <p:cNvCxnSpPr>
            <a:cxnSpLocks/>
          </p:cNvCxnSpPr>
          <p:nvPr/>
        </p:nvCxnSpPr>
        <p:spPr>
          <a:xfrm>
            <a:off x="5730240" y="1814532"/>
            <a:ext cx="2777695" cy="0"/>
          </a:xfrm>
          <a:prstGeom prst="straightConnector1">
            <a:avLst/>
          </a:prstGeom>
          <a:ln w="38100">
            <a:solidFill>
              <a:schemeClr val="accent5">
                <a:lumMod val="75000"/>
              </a:schemeClr>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79420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158D6-17AD-2531-AC64-BD7CCC242207}"/>
              </a:ext>
            </a:extLst>
          </p:cNvPr>
          <p:cNvSpPr>
            <a:spLocks noGrp="1"/>
          </p:cNvSpPr>
          <p:nvPr>
            <p:ph type="title"/>
          </p:nvPr>
        </p:nvSpPr>
        <p:spPr/>
        <p:txBody>
          <a:bodyPr/>
          <a:lstStyle/>
          <a:p>
            <a:r>
              <a:rPr lang="en-US" dirty="0">
                <a:solidFill>
                  <a:schemeClr val="accent5">
                    <a:lumMod val="75000"/>
                  </a:schemeClr>
                </a:solidFill>
              </a:rPr>
              <a:t>Acknowledgement</a:t>
            </a:r>
          </a:p>
        </p:txBody>
      </p:sp>
      <p:sp>
        <p:nvSpPr>
          <p:cNvPr id="3" name="Content Placeholder 2">
            <a:extLst>
              <a:ext uri="{FF2B5EF4-FFF2-40B4-BE49-F238E27FC236}">
                <a16:creationId xmlns:a16="http://schemas.microsoft.com/office/drawing/2014/main" id="{9AB4FE0F-9BE7-3724-B800-A89A15AC8C0F}"/>
              </a:ext>
            </a:extLst>
          </p:cNvPr>
          <p:cNvSpPr>
            <a:spLocks noGrp="1"/>
          </p:cNvSpPr>
          <p:nvPr>
            <p:ph idx="1"/>
          </p:nvPr>
        </p:nvSpPr>
        <p:spPr>
          <a:xfrm>
            <a:off x="1620445" y="2651759"/>
            <a:ext cx="8977508" cy="2909665"/>
          </a:xfrm>
        </p:spPr>
        <p:txBody>
          <a:bodyPr/>
          <a:lstStyle/>
          <a:p>
            <a:pPr marL="0" indent="0" algn="just">
              <a:lnSpc>
                <a:spcPct val="150000"/>
              </a:lnSpc>
              <a:buNone/>
            </a:pPr>
            <a:r>
              <a:rPr lang="en-US" dirty="0"/>
              <a:t>I thank </a:t>
            </a:r>
            <a:r>
              <a:rPr lang="en-US" dirty="0">
                <a:solidFill>
                  <a:schemeClr val="accent5">
                    <a:lumMod val="75000"/>
                  </a:schemeClr>
                </a:solidFill>
              </a:rPr>
              <a:t>Professor Natalya Gomez </a:t>
            </a:r>
            <a:r>
              <a:rPr lang="en-US" dirty="0"/>
              <a:t>and </a:t>
            </a:r>
            <a:r>
              <a:rPr lang="en-US" dirty="0">
                <a:solidFill>
                  <a:schemeClr val="accent5">
                    <a:lumMod val="75000"/>
                  </a:schemeClr>
                </a:solidFill>
              </a:rPr>
              <a:t>Dr. Thomas Navarro </a:t>
            </a:r>
            <a:r>
              <a:rPr lang="en-US" dirty="0"/>
              <a:t>for their support and expertise during this project, as well as the </a:t>
            </a:r>
            <a:r>
              <a:rPr lang="en-US" dirty="0">
                <a:solidFill>
                  <a:schemeClr val="accent5">
                    <a:lumMod val="75000"/>
                  </a:schemeClr>
                </a:solidFill>
              </a:rPr>
              <a:t>Trottier Space Institute </a:t>
            </a:r>
            <a:r>
              <a:rPr lang="en-US" dirty="0"/>
              <a:t>at McGill and the </a:t>
            </a:r>
            <a:r>
              <a:rPr lang="en-US" dirty="0">
                <a:solidFill>
                  <a:schemeClr val="accent5">
                    <a:lumMod val="75000"/>
                  </a:schemeClr>
                </a:solidFill>
              </a:rPr>
              <a:t>Trottier family </a:t>
            </a:r>
            <a:r>
              <a:rPr lang="en-US" dirty="0"/>
              <a:t>for the opportunity.</a:t>
            </a:r>
          </a:p>
        </p:txBody>
      </p:sp>
    </p:spTree>
    <p:extLst>
      <p:ext uri="{BB962C8B-B14F-4D97-AF65-F5344CB8AC3E}">
        <p14:creationId xmlns:p14="http://schemas.microsoft.com/office/powerpoint/2010/main" val="7846673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B4FE0F-9BE7-3724-B800-A89A15AC8C0F}"/>
              </a:ext>
            </a:extLst>
          </p:cNvPr>
          <p:cNvSpPr>
            <a:spLocks noGrp="1"/>
          </p:cNvSpPr>
          <p:nvPr>
            <p:ph idx="1"/>
          </p:nvPr>
        </p:nvSpPr>
        <p:spPr>
          <a:xfrm>
            <a:off x="5347855" y="2122608"/>
            <a:ext cx="5170070" cy="3141785"/>
          </a:xfrm>
        </p:spPr>
        <p:txBody>
          <a:bodyPr>
            <a:normAutofit/>
          </a:bodyPr>
          <a:lstStyle/>
          <a:p>
            <a:pPr marL="342900" indent="-342900">
              <a:lnSpc>
                <a:spcPct val="250000"/>
              </a:lnSpc>
              <a:buClr>
                <a:schemeClr val="accent5"/>
              </a:buClr>
              <a:buSzPct val="130000"/>
              <a:buAutoNum type="arabicPeriod"/>
            </a:pPr>
            <a:r>
              <a:rPr lang="en-US" sz="2000" dirty="0"/>
              <a:t>Changing open ocean mask</a:t>
            </a:r>
          </a:p>
          <a:p>
            <a:pPr marL="342900" indent="-342900">
              <a:lnSpc>
                <a:spcPct val="250000"/>
              </a:lnSpc>
              <a:buClr>
                <a:schemeClr val="accent5"/>
              </a:buClr>
              <a:buSzPct val="130000"/>
              <a:buAutoNum type="arabicPeriod"/>
            </a:pPr>
            <a:r>
              <a:rPr lang="en-US" sz="2000" dirty="0"/>
              <a:t>Account for bedrock and continents</a:t>
            </a:r>
          </a:p>
          <a:p>
            <a:pPr marL="342900" indent="-342900">
              <a:lnSpc>
                <a:spcPct val="250000"/>
              </a:lnSpc>
              <a:buClr>
                <a:schemeClr val="accent5"/>
              </a:buClr>
              <a:buSzPct val="130000"/>
              <a:buAutoNum type="arabicPeriod"/>
            </a:pPr>
            <a:r>
              <a:rPr lang="en-US" sz="2000" dirty="0"/>
              <a:t>Fully coupled GCM</a:t>
            </a:r>
          </a:p>
        </p:txBody>
      </p:sp>
      <p:sp>
        <p:nvSpPr>
          <p:cNvPr id="4" name="Content Placeholder 2">
            <a:extLst>
              <a:ext uri="{FF2B5EF4-FFF2-40B4-BE49-F238E27FC236}">
                <a16:creationId xmlns:a16="http://schemas.microsoft.com/office/drawing/2014/main" id="{285FD442-EC16-19E0-C131-578BD8EEAB1D}"/>
              </a:ext>
            </a:extLst>
          </p:cNvPr>
          <p:cNvSpPr txBox="1">
            <a:spLocks/>
          </p:cNvSpPr>
          <p:nvPr/>
        </p:nvSpPr>
        <p:spPr>
          <a:xfrm>
            <a:off x="6096000" y="2419638"/>
            <a:ext cx="4475556" cy="314178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endParaRPr lang="en-US" dirty="0"/>
          </a:p>
        </p:txBody>
      </p:sp>
      <p:graphicFrame>
        <p:nvGraphicFramePr>
          <p:cNvPr id="5" name="Diagram 4">
            <a:extLst>
              <a:ext uri="{FF2B5EF4-FFF2-40B4-BE49-F238E27FC236}">
                <a16:creationId xmlns:a16="http://schemas.microsoft.com/office/drawing/2014/main" id="{AC8EAD76-2968-6357-6E7D-0115710C9407}"/>
              </a:ext>
            </a:extLst>
          </p:cNvPr>
          <p:cNvGraphicFramePr/>
          <p:nvPr/>
        </p:nvGraphicFramePr>
        <p:xfrm>
          <a:off x="7966364" y="3685309"/>
          <a:ext cx="3204564" cy="21841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Content Placeholder 2">
            <a:extLst>
              <a:ext uri="{FF2B5EF4-FFF2-40B4-BE49-F238E27FC236}">
                <a16:creationId xmlns:a16="http://schemas.microsoft.com/office/drawing/2014/main" id="{4591F736-2CF2-1798-93BF-63F715B4AEAD}"/>
              </a:ext>
            </a:extLst>
          </p:cNvPr>
          <p:cNvSpPr txBox="1">
            <a:spLocks/>
          </p:cNvSpPr>
          <p:nvPr/>
        </p:nvSpPr>
        <p:spPr>
          <a:xfrm>
            <a:off x="1295878" y="2419638"/>
            <a:ext cx="3486374" cy="2928217"/>
          </a:xfrm>
          <a:prstGeom prst="rect">
            <a:avLst/>
          </a:prstGeom>
          <a:solidFill>
            <a:schemeClr val="accent5">
              <a:lumMod val="60000"/>
              <a:lumOff val="40000"/>
              <a:alpha val="17610"/>
            </a:schemeClr>
          </a:solidFill>
          <a:ln>
            <a:noFill/>
          </a:ln>
        </p:spPr>
        <p:txBody>
          <a:bodyPr vert="horz" lIns="91440" tIns="45720" rIns="91440" bIns="45720" rtlCol="0">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sz="2000" dirty="0"/>
              <a:t>“Eyeball” climate state </a:t>
            </a:r>
          </a:p>
          <a:p>
            <a:pPr>
              <a:lnSpc>
                <a:spcPct val="150000"/>
              </a:lnSpc>
            </a:pPr>
            <a:r>
              <a:rPr lang="en-US" sz="2000" dirty="0"/>
              <a:t>Availability of liquid water</a:t>
            </a:r>
          </a:p>
          <a:p>
            <a:pPr>
              <a:lnSpc>
                <a:spcPct val="150000"/>
              </a:lnSpc>
            </a:pPr>
            <a:r>
              <a:rPr lang="en-US" sz="2000" dirty="0"/>
              <a:t>Ice flow and model coupling</a:t>
            </a:r>
          </a:p>
          <a:p>
            <a:pPr>
              <a:lnSpc>
                <a:spcPct val="150000"/>
              </a:lnSpc>
            </a:pPr>
            <a:r>
              <a:rPr lang="en-US" sz="2000" dirty="0"/>
              <a:t>Open ocean at the substellar point</a:t>
            </a:r>
          </a:p>
        </p:txBody>
      </p:sp>
      <p:sp>
        <p:nvSpPr>
          <p:cNvPr id="12" name="Bent Arrow 11">
            <a:extLst>
              <a:ext uri="{FF2B5EF4-FFF2-40B4-BE49-F238E27FC236}">
                <a16:creationId xmlns:a16="http://schemas.microsoft.com/office/drawing/2014/main" id="{E67843DE-6E30-7593-A02F-EE89517151CB}"/>
              </a:ext>
            </a:extLst>
          </p:cNvPr>
          <p:cNvSpPr/>
          <p:nvPr/>
        </p:nvSpPr>
        <p:spPr>
          <a:xfrm rot="10800000" flipV="1">
            <a:off x="9709149" y="3929153"/>
            <a:ext cx="808776" cy="920763"/>
          </a:xfrm>
          <a:prstGeom prst="bentArrow">
            <a:avLst/>
          </a:prstGeom>
          <a:solidFill>
            <a:schemeClr val="accent5">
              <a:lumMod val="40000"/>
              <a:lumOff val="60000"/>
            </a:schemeClr>
          </a:solidFill>
        </p:spPr>
        <p:style>
          <a:lnRef idx="1">
            <a:schemeClr val="lt1">
              <a:hueOff val="0"/>
              <a:satOff val="0"/>
              <a:lumOff val="0"/>
              <a:alphaOff val="0"/>
            </a:schemeClr>
          </a:lnRef>
          <a:fillRef idx="1">
            <a:scrgbClr r="0" g="0" b="0"/>
          </a:fillRef>
          <a:effectRef idx="1">
            <a:schemeClr val="accent1">
              <a:tint val="50000"/>
              <a:hueOff val="0"/>
              <a:satOff val="0"/>
              <a:lumOff val="0"/>
              <a:alphaOff val="0"/>
            </a:schemeClr>
          </a:effectRef>
          <a:fontRef idx="minor">
            <a:schemeClr val="lt1">
              <a:hueOff val="0"/>
              <a:satOff val="0"/>
              <a:lumOff val="0"/>
              <a:alphaOff val="0"/>
            </a:schemeClr>
          </a:fontRef>
        </p:style>
        <p:txBody>
          <a:bodyPr/>
          <a:lstStyle/>
          <a:p>
            <a:endParaRPr lang="en-US"/>
          </a:p>
        </p:txBody>
      </p:sp>
      <p:sp>
        <p:nvSpPr>
          <p:cNvPr id="13" name="TextBox 12">
            <a:extLst>
              <a:ext uri="{FF2B5EF4-FFF2-40B4-BE49-F238E27FC236}">
                <a16:creationId xmlns:a16="http://schemas.microsoft.com/office/drawing/2014/main" id="{98DBCC75-ADF6-DFB5-25E3-8684375B5B81}"/>
              </a:ext>
            </a:extLst>
          </p:cNvPr>
          <p:cNvSpPr txBox="1"/>
          <p:nvPr/>
        </p:nvSpPr>
        <p:spPr>
          <a:xfrm>
            <a:off x="8063850" y="5071805"/>
            <a:ext cx="1330364" cy="523220"/>
          </a:xfrm>
          <a:prstGeom prst="rect">
            <a:avLst/>
          </a:prstGeom>
          <a:noFill/>
        </p:spPr>
        <p:txBody>
          <a:bodyPr wrap="none" rtlCol="0">
            <a:spAutoFit/>
          </a:bodyPr>
          <a:lstStyle/>
          <a:p>
            <a:pPr algn="ctr"/>
            <a:r>
              <a:rPr lang="en-US" sz="1400" b="1" dirty="0">
                <a:solidFill>
                  <a:schemeClr val="accent5">
                    <a:lumMod val="75000"/>
                  </a:schemeClr>
                </a:solidFill>
              </a:rPr>
              <a:t>Surface Temp.</a:t>
            </a:r>
          </a:p>
          <a:p>
            <a:pPr algn="ctr"/>
            <a:r>
              <a:rPr lang="en-US" sz="1400" b="1" dirty="0">
                <a:solidFill>
                  <a:schemeClr val="accent5">
                    <a:lumMod val="75000"/>
                  </a:schemeClr>
                </a:solidFill>
              </a:rPr>
              <a:t>Ice thickness</a:t>
            </a:r>
          </a:p>
        </p:txBody>
      </p:sp>
      <p:sp>
        <p:nvSpPr>
          <p:cNvPr id="14" name="TextBox 13">
            <a:extLst>
              <a:ext uri="{FF2B5EF4-FFF2-40B4-BE49-F238E27FC236}">
                <a16:creationId xmlns:a16="http://schemas.microsoft.com/office/drawing/2014/main" id="{44D1029D-C54C-C0DC-50E8-AC50EA13A359}"/>
              </a:ext>
            </a:extLst>
          </p:cNvPr>
          <p:cNvSpPr txBox="1"/>
          <p:nvPr/>
        </p:nvSpPr>
        <p:spPr>
          <a:xfrm>
            <a:off x="9709149" y="4389535"/>
            <a:ext cx="1228926" cy="307777"/>
          </a:xfrm>
          <a:prstGeom prst="rect">
            <a:avLst/>
          </a:prstGeom>
          <a:noFill/>
        </p:spPr>
        <p:txBody>
          <a:bodyPr wrap="none" rtlCol="0">
            <a:spAutoFit/>
          </a:bodyPr>
          <a:lstStyle/>
          <a:p>
            <a:pPr algn="ctr"/>
            <a:r>
              <a:rPr lang="en-US" sz="1400" b="1" dirty="0">
                <a:solidFill>
                  <a:schemeClr val="accent5">
                    <a:lumMod val="75000"/>
                  </a:schemeClr>
                </a:solidFill>
              </a:rPr>
              <a:t>Ice thickness</a:t>
            </a:r>
          </a:p>
        </p:txBody>
      </p:sp>
      <p:sp>
        <p:nvSpPr>
          <p:cNvPr id="6" name="Title 1">
            <a:extLst>
              <a:ext uri="{FF2B5EF4-FFF2-40B4-BE49-F238E27FC236}">
                <a16:creationId xmlns:a16="http://schemas.microsoft.com/office/drawing/2014/main" id="{F2B9318F-FB99-1203-9F01-07829D5D4F8A}"/>
              </a:ext>
            </a:extLst>
          </p:cNvPr>
          <p:cNvSpPr txBox="1">
            <a:spLocks/>
          </p:cNvSpPr>
          <p:nvPr/>
        </p:nvSpPr>
        <p:spPr>
          <a:xfrm>
            <a:off x="1620442" y="1233199"/>
            <a:ext cx="3727413" cy="587547"/>
          </a:xfrm>
          <a:prstGeom prst="rect">
            <a:avLst/>
          </a:prstGeom>
        </p:spPr>
        <p:txBody>
          <a:bodyPr vert="horz" lIns="91440" tIns="45720" rIns="91440" bIns="45720" rtlCol="0" anchor="b">
            <a:normAutofit/>
          </a:bodyPr>
          <a:lst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a:lstStyle>
          <a:p>
            <a:r>
              <a:rPr lang="en-US" dirty="0"/>
              <a:t>key takeaways</a:t>
            </a:r>
          </a:p>
        </p:txBody>
      </p:sp>
      <p:cxnSp>
        <p:nvCxnSpPr>
          <p:cNvPr id="10" name="Straight Arrow Connector 9">
            <a:extLst>
              <a:ext uri="{FF2B5EF4-FFF2-40B4-BE49-F238E27FC236}">
                <a16:creationId xmlns:a16="http://schemas.microsoft.com/office/drawing/2014/main" id="{33923A8B-B87B-E894-654A-075F0C70DD3A}"/>
              </a:ext>
            </a:extLst>
          </p:cNvPr>
          <p:cNvCxnSpPr>
            <a:cxnSpLocks/>
          </p:cNvCxnSpPr>
          <p:nvPr/>
        </p:nvCxnSpPr>
        <p:spPr>
          <a:xfrm>
            <a:off x="5730240" y="1814532"/>
            <a:ext cx="2777695" cy="0"/>
          </a:xfrm>
          <a:prstGeom prst="straightConnector1">
            <a:avLst/>
          </a:prstGeom>
          <a:ln w="38100">
            <a:solidFill>
              <a:schemeClr val="accent5">
                <a:lumMod val="75000"/>
              </a:schemeClr>
            </a:solidFill>
            <a:tailEnd type="triangle"/>
          </a:ln>
        </p:spPr>
        <p:style>
          <a:lnRef idx="3">
            <a:schemeClr val="accent1"/>
          </a:lnRef>
          <a:fillRef idx="0">
            <a:schemeClr val="accent1"/>
          </a:fillRef>
          <a:effectRef idx="2">
            <a:schemeClr val="accent1"/>
          </a:effectRef>
          <a:fontRef idx="minor">
            <a:schemeClr val="tx1"/>
          </a:fontRef>
        </p:style>
      </p:cxnSp>
      <p:sp>
        <p:nvSpPr>
          <p:cNvPr id="15" name="Title 1">
            <a:extLst>
              <a:ext uri="{FF2B5EF4-FFF2-40B4-BE49-F238E27FC236}">
                <a16:creationId xmlns:a16="http://schemas.microsoft.com/office/drawing/2014/main" id="{6EB004E7-AC50-AB6C-F5CF-1531FD213823}"/>
              </a:ext>
            </a:extLst>
          </p:cNvPr>
          <p:cNvSpPr txBox="1">
            <a:spLocks/>
          </p:cNvSpPr>
          <p:nvPr/>
        </p:nvSpPr>
        <p:spPr>
          <a:xfrm>
            <a:off x="5730240" y="1226985"/>
            <a:ext cx="5555390" cy="587547"/>
          </a:xfrm>
          <a:prstGeom prst="rect">
            <a:avLst/>
          </a:prstGeom>
        </p:spPr>
        <p:txBody>
          <a:bodyPr vert="horz" lIns="91440" tIns="45720" rIns="91440" bIns="45720" rtlCol="0" anchor="b">
            <a:normAutofit/>
          </a:bodyPr>
          <a:lst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a:lstStyle>
          <a:p>
            <a:r>
              <a:rPr lang="en-US" dirty="0"/>
              <a:t>Next Steps</a:t>
            </a:r>
          </a:p>
        </p:txBody>
      </p:sp>
    </p:spTree>
    <p:extLst>
      <p:ext uri="{BB962C8B-B14F-4D97-AF65-F5344CB8AC3E}">
        <p14:creationId xmlns:p14="http://schemas.microsoft.com/office/powerpoint/2010/main" val="1970066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158D6-17AD-2531-AC64-BD7CCC242207}"/>
              </a:ext>
            </a:extLst>
          </p:cNvPr>
          <p:cNvSpPr>
            <a:spLocks noGrp="1"/>
          </p:cNvSpPr>
          <p:nvPr>
            <p:ph type="title" idx="4294967295"/>
          </p:nvPr>
        </p:nvSpPr>
        <p:spPr>
          <a:xfrm>
            <a:off x="1607344" y="119377"/>
            <a:ext cx="8977312" cy="1073150"/>
          </a:xfrm>
        </p:spPr>
        <p:txBody>
          <a:bodyPr/>
          <a:lstStyle/>
          <a:p>
            <a:pPr algn="ctr"/>
            <a:r>
              <a:rPr lang="en-US" dirty="0"/>
              <a:t>Model Specifics</a:t>
            </a:r>
          </a:p>
        </p:txBody>
      </p:sp>
      <p:sp>
        <p:nvSpPr>
          <p:cNvPr id="4" name="Content Placeholder 2">
            <a:extLst>
              <a:ext uri="{FF2B5EF4-FFF2-40B4-BE49-F238E27FC236}">
                <a16:creationId xmlns:a16="http://schemas.microsoft.com/office/drawing/2014/main" id="{285FD442-EC16-19E0-C131-578BD8EEAB1D}"/>
              </a:ext>
            </a:extLst>
          </p:cNvPr>
          <p:cNvSpPr txBox="1">
            <a:spLocks/>
          </p:cNvSpPr>
          <p:nvPr/>
        </p:nvSpPr>
        <p:spPr>
          <a:xfrm>
            <a:off x="6096000" y="2419638"/>
            <a:ext cx="4475556" cy="3141785"/>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200000"/>
              </a:lnSpc>
            </a:pPr>
            <a:endParaRPr lang="en-US" dirty="0"/>
          </a:p>
        </p:txBody>
      </p:sp>
      <p:sp>
        <p:nvSpPr>
          <p:cNvPr id="7" name="Content Placeholder 2">
            <a:extLst>
              <a:ext uri="{FF2B5EF4-FFF2-40B4-BE49-F238E27FC236}">
                <a16:creationId xmlns:a16="http://schemas.microsoft.com/office/drawing/2014/main" id="{9818507E-E2F0-A701-4E5B-CF42C8F12E64}"/>
              </a:ext>
            </a:extLst>
          </p:cNvPr>
          <p:cNvSpPr txBox="1">
            <a:spLocks/>
          </p:cNvSpPr>
          <p:nvPr/>
        </p:nvSpPr>
        <p:spPr>
          <a:xfrm>
            <a:off x="469689" y="1607128"/>
            <a:ext cx="3423437" cy="4724400"/>
          </a:xfrm>
          <a:prstGeom prst="rect">
            <a:avLst/>
          </a:prstGeom>
          <a:solidFill>
            <a:schemeClr val="accent5">
              <a:lumMod val="60000"/>
              <a:lumOff val="40000"/>
              <a:alpha val="17610"/>
            </a:schemeClr>
          </a:solidFill>
          <a:ln>
            <a:noFill/>
          </a:ln>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None/>
            </a:pPr>
            <a:r>
              <a:rPr lang="en-US" sz="2000" b="1" dirty="0"/>
              <a:t>GCM</a:t>
            </a:r>
          </a:p>
          <a:p>
            <a:pPr marL="0" indent="0">
              <a:lnSpc>
                <a:spcPct val="150000"/>
              </a:lnSpc>
              <a:buNone/>
            </a:pPr>
            <a:r>
              <a:rPr lang="en-US" dirty="0"/>
              <a:t>3D global</a:t>
            </a:r>
          </a:p>
          <a:p>
            <a:pPr marL="0" indent="0">
              <a:lnSpc>
                <a:spcPct val="150000"/>
              </a:lnSpc>
              <a:buNone/>
            </a:pPr>
            <a:r>
              <a:rPr lang="en-US" dirty="0"/>
              <a:t>Atmospheric radiative transfer</a:t>
            </a:r>
          </a:p>
          <a:p>
            <a:pPr marL="0" indent="0">
              <a:lnSpc>
                <a:spcPct val="150000"/>
              </a:lnSpc>
              <a:buNone/>
            </a:pPr>
            <a:r>
              <a:rPr lang="en-US" dirty="0"/>
              <a:t>26 atmospheric layers</a:t>
            </a:r>
          </a:p>
          <a:p>
            <a:pPr marL="0" indent="0">
              <a:lnSpc>
                <a:spcPct val="150000"/>
              </a:lnSpc>
              <a:buNone/>
            </a:pPr>
            <a:r>
              <a:rPr lang="en-US" dirty="0"/>
              <a:t>18 soil layers</a:t>
            </a:r>
          </a:p>
          <a:p>
            <a:pPr marL="0" indent="0">
              <a:lnSpc>
                <a:spcPct val="150000"/>
              </a:lnSpc>
              <a:buNone/>
            </a:pPr>
            <a:r>
              <a:rPr lang="en-US" dirty="0"/>
              <a:t> </a:t>
            </a:r>
          </a:p>
        </p:txBody>
      </p:sp>
      <p:sp>
        <p:nvSpPr>
          <p:cNvPr id="10" name="Content Placeholder 2">
            <a:extLst>
              <a:ext uri="{FF2B5EF4-FFF2-40B4-BE49-F238E27FC236}">
                <a16:creationId xmlns:a16="http://schemas.microsoft.com/office/drawing/2014/main" id="{7DCFA952-5634-32BD-283E-328BE4E239E3}"/>
              </a:ext>
            </a:extLst>
          </p:cNvPr>
          <p:cNvSpPr txBox="1">
            <a:spLocks/>
          </p:cNvSpPr>
          <p:nvPr/>
        </p:nvSpPr>
        <p:spPr>
          <a:xfrm>
            <a:off x="4384281" y="1593274"/>
            <a:ext cx="3423438" cy="4724400"/>
          </a:xfrm>
          <a:prstGeom prst="rect">
            <a:avLst/>
          </a:prstGeom>
          <a:solidFill>
            <a:schemeClr val="accent5">
              <a:lumMod val="60000"/>
              <a:lumOff val="40000"/>
              <a:alpha val="17610"/>
            </a:schemeClr>
          </a:solidFill>
          <a:ln>
            <a:noFill/>
          </a:ln>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None/>
            </a:pPr>
            <a:r>
              <a:rPr lang="en-US" sz="2000" b="1" dirty="0"/>
              <a:t>Ice flow model</a:t>
            </a:r>
          </a:p>
          <a:p>
            <a:pPr marL="0" indent="0">
              <a:lnSpc>
                <a:spcPct val="150000"/>
              </a:lnSpc>
              <a:buNone/>
            </a:pPr>
            <a:r>
              <a:rPr lang="en-US" dirty="0"/>
              <a:t> 2D global spherical coordinates</a:t>
            </a:r>
          </a:p>
          <a:p>
            <a:pPr marL="0" indent="0">
              <a:lnSpc>
                <a:spcPct val="150000"/>
              </a:lnSpc>
              <a:buNone/>
            </a:pPr>
            <a:r>
              <a:rPr lang="en-US" dirty="0"/>
              <a:t>Shallow Shelf Approximation (SSA)</a:t>
            </a:r>
          </a:p>
          <a:p>
            <a:pPr marL="0" indent="0">
              <a:lnSpc>
                <a:spcPct val="150000"/>
              </a:lnSpc>
              <a:buNone/>
            </a:pPr>
            <a:r>
              <a:rPr lang="en-US" dirty="0"/>
              <a:t>Infinitely deep ocean </a:t>
            </a:r>
          </a:p>
        </p:txBody>
      </p:sp>
      <p:sp>
        <p:nvSpPr>
          <p:cNvPr id="11" name="Content Placeholder 2">
            <a:extLst>
              <a:ext uri="{FF2B5EF4-FFF2-40B4-BE49-F238E27FC236}">
                <a16:creationId xmlns:a16="http://schemas.microsoft.com/office/drawing/2014/main" id="{2ED50A15-ACA5-FC18-6E1D-1641F1CDDFEE}"/>
              </a:ext>
            </a:extLst>
          </p:cNvPr>
          <p:cNvSpPr txBox="1">
            <a:spLocks/>
          </p:cNvSpPr>
          <p:nvPr/>
        </p:nvSpPr>
        <p:spPr>
          <a:xfrm>
            <a:off x="8298874" y="1593274"/>
            <a:ext cx="3423438" cy="4724400"/>
          </a:xfrm>
          <a:prstGeom prst="rect">
            <a:avLst/>
          </a:prstGeom>
          <a:solidFill>
            <a:schemeClr val="accent5">
              <a:lumMod val="60000"/>
              <a:lumOff val="40000"/>
              <a:alpha val="17610"/>
            </a:schemeClr>
          </a:solidFill>
          <a:ln>
            <a:noFill/>
          </a:ln>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None/>
            </a:pPr>
            <a:r>
              <a:rPr lang="en-US" sz="2000" b="1" dirty="0"/>
              <a:t>Implementations</a:t>
            </a:r>
          </a:p>
          <a:p>
            <a:pPr>
              <a:lnSpc>
                <a:spcPct val="150000"/>
              </a:lnSpc>
              <a:buFont typeface="Wingdings" pitchFamily="2" charset="2"/>
              <a:buChar char="ü"/>
            </a:pPr>
            <a:r>
              <a:rPr lang="en-US" dirty="0"/>
              <a:t>Constrained initial parameters with GCM input </a:t>
            </a:r>
          </a:p>
          <a:p>
            <a:pPr>
              <a:lnSpc>
                <a:spcPct val="150000"/>
              </a:lnSpc>
              <a:buFont typeface="Wingdings" pitchFamily="2" charset="2"/>
              <a:buChar char="ü"/>
            </a:pPr>
            <a:r>
              <a:rPr lang="en-US" dirty="0"/>
              <a:t>Replaced continent mask with ice-free ocean mask</a:t>
            </a:r>
          </a:p>
          <a:p>
            <a:pPr>
              <a:lnSpc>
                <a:spcPct val="150000"/>
              </a:lnSpc>
              <a:buFont typeface="Wingdings" pitchFamily="2" charset="2"/>
              <a:buChar char="ü"/>
            </a:pPr>
            <a:r>
              <a:rPr lang="en-US" dirty="0"/>
              <a:t>2D surface temperature profile </a:t>
            </a:r>
          </a:p>
          <a:p>
            <a:pPr>
              <a:lnSpc>
                <a:spcPct val="150000"/>
              </a:lnSpc>
              <a:buFont typeface="Wingdings" pitchFamily="2" charset="2"/>
              <a:buChar char="ü"/>
            </a:pPr>
            <a:r>
              <a:rPr lang="en-US" dirty="0" err="1"/>
              <a:t>netCDF</a:t>
            </a:r>
            <a:r>
              <a:rPr lang="en-US" dirty="0"/>
              <a:t> model output to couple with GCM</a:t>
            </a:r>
          </a:p>
        </p:txBody>
      </p:sp>
    </p:spTree>
    <p:extLst>
      <p:ext uri="{BB962C8B-B14F-4D97-AF65-F5344CB8AC3E}">
        <p14:creationId xmlns:p14="http://schemas.microsoft.com/office/powerpoint/2010/main" val="12321152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158D6-17AD-2531-AC64-BD7CCC242207}"/>
              </a:ext>
            </a:extLst>
          </p:cNvPr>
          <p:cNvSpPr>
            <a:spLocks noGrp="1"/>
          </p:cNvSpPr>
          <p:nvPr>
            <p:ph type="title"/>
          </p:nvPr>
        </p:nvSpPr>
        <p:spPr>
          <a:xfrm>
            <a:off x="1607244" y="1248843"/>
            <a:ext cx="8977511" cy="1073825"/>
          </a:xfrm>
        </p:spPr>
        <p:txBody>
          <a:bodyPr>
            <a:normAutofit/>
          </a:bodyPr>
          <a:lstStyle/>
          <a:p>
            <a:pPr algn="ctr"/>
            <a:r>
              <a:rPr lang="en-US" sz="3200" dirty="0"/>
              <a:t>Exoplanet climate</a:t>
            </a:r>
          </a:p>
        </p:txBody>
      </p:sp>
      <p:sp>
        <p:nvSpPr>
          <p:cNvPr id="9" name="TextBox 8">
            <a:extLst>
              <a:ext uri="{FF2B5EF4-FFF2-40B4-BE49-F238E27FC236}">
                <a16:creationId xmlns:a16="http://schemas.microsoft.com/office/drawing/2014/main" id="{C9802705-45B6-963F-EA5C-FE4CFCA63C50}"/>
              </a:ext>
            </a:extLst>
          </p:cNvPr>
          <p:cNvSpPr txBox="1"/>
          <p:nvPr/>
        </p:nvSpPr>
        <p:spPr>
          <a:xfrm>
            <a:off x="8785823" y="5658195"/>
            <a:ext cx="2420727" cy="276999"/>
          </a:xfrm>
          <a:prstGeom prst="rect">
            <a:avLst/>
          </a:prstGeom>
          <a:noFill/>
        </p:spPr>
        <p:txBody>
          <a:bodyPr wrap="none" rtlCol="0">
            <a:spAutoFit/>
          </a:bodyPr>
          <a:lstStyle/>
          <a:p>
            <a:r>
              <a:rPr lang="en-US" sz="1200" dirty="0" err="1"/>
              <a:t>Stigmatella</a:t>
            </a:r>
            <a:r>
              <a:rPr lang="en-US" sz="1200" dirty="0"/>
              <a:t> </a:t>
            </a:r>
            <a:r>
              <a:rPr lang="en-US" sz="1200" dirty="0" err="1"/>
              <a:t>aurantiaca</a:t>
            </a:r>
            <a:r>
              <a:rPr lang="en-US" sz="1200" dirty="0"/>
              <a:t> - Wikipedia</a:t>
            </a:r>
          </a:p>
        </p:txBody>
      </p:sp>
      <p:sp>
        <p:nvSpPr>
          <p:cNvPr id="10" name="TextBox 9">
            <a:extLst>
              <a:ext uri="{FF2B5EF4-FFF2-40B4-BE49-F238E27FC236}">
                <a16:creationId xmlns:a16="http://schemas.microsoft.com/office/drawing/2014/main" id="{E578F555-F34C-3C65-532D-62576FF878E2}"/>
              </a:ext>
            </a:extLst>
          </p:cNvPr>
          <p:cNvSpPr txBox="1"/>
          <p:nvPr/>
        </p:nvSpPr>
        <p:spPr>
          <a:xfrm>
            <a:off x="6565485" y="2790736"/>
            <a:ext cx="1919954" cy="523220"/>
          </a:xfrm>
          <a:prstGeom prst="rect">
            <a:avLst/>
          </a:prstGeom>
          <a:noFill/>
        </p:spPr>
        <p:txBody>
          <a:bodyPr wrap="square" rtlCol="0">
            <a:spAutoFit/>
          </a:bodyPr>
          <a:lstStyle/>
          <a:p>
            <a:r>
              <a:rPr lang="en-US" sz="2800" b="1" dirty="0">
                <a:solidFill>
                  <a:schemeClr val="accent5"/>
                </a:solidFill>
                <a:latin typeface="+mj-lt"/>
              </a:rPr>
              <a:t>Tidal Locking</a:t>
            </a:r>
          </a:p>
        </p:txBody>
      </p:sp>
      <p:pic>
        <p:nvPicPr>
          <p:cNvPr id="15" name="Picture 14" descr="A moon and two circles&#10;&#10;Description automatically generated with medium confidence">
            <a:extLst>
              <a:ext uri="{FF2B5EF4-FFF2-40B4-BE49-F238E27FC236}">
                <a16:creationId xmlns:a16="http://schemas.microsoft.com/office/drawing/2014/main" id="{80AA8FCB-DFEF-3970-C5CC-6BDB7B34C0FF}"/>
              </a:ext>
            </a:extLst>
          </p:cNvPr>
          <p:cNvPicPr>
            <a:picLocks noChangeAspect="1"/>
          </p:cNvPicPr>
          <p:nvPr/>
        </p:nvPicPr>
        <p:blipFill>
          <a:blip r:embed="rId3"/>
          <a:stretch>
            <a:fillRect/>
          </a:stretch>
        </p:blipFill>
        <p:spPr>
          <a:xfrm>
            <a:off x="6428580" y="3326656"/>
            <a:ext cx="4714486" cy="2340525"/>
          </a:xfrm>
          <a:prstGeom prst="rect">
            <a:avLst/>
          </a:prstGeom>
        </p:spPr>
      </p:pic>
      <p:sp>
        <p:nvSpPr>
          <p:cNvPr id="25" name="Rounded Rectangle 24">
            <a:extLst>
              <a:ext uri="{FF2B5EF4-FFF2-40B4-BE49-F238E27FC236}">
                <a16:creationId xmlns:a16="http://schemas.microsoft.com/office/drawing/2014/main" id="{AF265B90-2928-9DAF-FAA1-576D53987F5A}"/>
              </a:ext>
            </a:extLst>
          </p:cNvPr>
          <p:cNvSpPr/>
          <p:nvPr/>
        </p:nvSpPr>
        <p:spPr>
          <a:xfrm>
            <a:off x="6428580" y="2803436"/>
            <a:ext cx="2323144" cy="2863745"/>
          </a:xfrm>
          <a:prstGeom prst="roundRect">
            <a:avLst/>
          </a:prstGeom>
          <a:noFill/>
          <a:ln w="38100">
            <a:solidFill>
              <a:schemeClr val="accent5"/>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accent5"/>
              </a:solidFill>
            </a:endParaRPr>
          </a:p>
        </p:txBody>
      </p:sp>
      <p:pic>
        <p:nvPicPr>
          <p:cNvPr id="4" name="Picture 3" descr="A blue planet with white clouds&#10;&#10;Description automatically generated">
            <a:extLst>
              <a:ext uri="{FF2B5EF4-FFF2-40B4-BE49-F238E27FC236}">
                <a16:creationId xmlns:a16="http://schemas.microsoft.com/office/drawing/2014/main" id="{9774A690-23A5-AEE7-5FC8-EDA887E6D2CC}"/>
              </a:ext>
            </a:extLst>
          </p:cNvPr>
          <p:cNvPicPr>
            <a:picLocks noChangeAspect="1"/>
          </p:cNvPicPr>
          <p:nvPr/>
        </p:nvPicPr>
        <p:blipFill>
          <a:blip r:embed="rId4"/>
          <a:stretch>
            <a:fillRect/>
          </a:stretch>
        </p:blipFill>
        <p:spPr>
          <a:xfrm>
            <a:off x="1267497" y="3184444"/>
            <a:ext cx="3982462" cy="2482737"/>
          </a:xfrm>
          <a:prstGeom prst="rect">
            <a:avLst/>
          </a:prstGeom>
        </p:spPr>
      </p:pic>
      <p:sp>
        <p:nvSpPr>
          <p:cNvPr id="5" name="TextBox 4">
            <a:extLst>
              <a:ext uri="{FF2B5EF4-FFF2-40B4-BE49-F238E27FC236}">
                <a16:creationId xmlns:a16="http://schemas.microsoft.com/office/drawing/2014/main" id="{46F2AEA4-4497-E245-E4C4-46D581DADB0A}"/>
              </a:ext>
            </a:extLst>
          </p:cNvPr>
          <p:cNvSpPr txBox="1"/>
          <p:nvPr/>
        </p:nvSpPr>
        <p:spPr>
          <a:xfrm>
            <a:off x="2097156" y="2727029"/>
            <a:ext cx="2323144" cy="461665"/>
          </a:xfrm>
          <a:prstGeom prst="rect">
            <a:avLst/>
          </a:prstGeom>
          <a:noFill/>
        </p:spPr>
        <p:txBody>
          <a:bodyPr wrap="square" rtlCol="0">
            <a:spAutoFit/>
          </a:bodyPr>
          <a:lstStyle/>
          <a:p>
            <a:pPr algn="ctr"/>
            <a:r>
              <a:rPr lang="en-US" sz="2400" b="1" dirty="0">
                <a:solidFill>
                  <a:schemeClr val="accent5"/>
                </a:solidFill>
                <a:latin typeface="+mj-lt"/>
              </a:rPr>
              <a:t>Water worlds</a:t>
            </a:r>
          </a:p>
        </p:txBody>
      </p:sp>
    </p:spTree>
    <p:extLst>
      <p:ext uri="{BB962C8B-B14F-4D97-AF65-F5344CB8AC3E}">
        <p14:creationId xmlns:p14="http://schemas.microsoft.com/office/powerpoint/2010/main" val="11037388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158D6-17AD-2531-AC64-BD7CCC242207}"/>
              </a:ext>
            </a:extLst>
          </p:cNvPr>
          <p:cNvSpPr>
            <a:spLocks noGrp="1"/>
          </p:cNvSpPr>
          <p:nvPr>
            <p:ph type="title"/>
          </p:nvPr>
        </p:nvSpPr>
        <p:spPr>
          <a:xfrm>
            <a:off x="1323680" y="1255254"/>
            <a:ext cx="9533833" cy="1073825"/>
          </a:xfrm>
        </p:spPr>
        <p:txBody>
          <a:bodyPr>
            <a:noAutofit/>
          </a:bodyPr>
          <a:lstStyle/>
          <a:p>
            <a:pPr algn="ctr"/>
            <a:r>
              <a:rPr lang="en-US" sz="2400" dirty="0"/>
              <a:t>How does Tidal locking affect the climate and availability of liquid water?</a:t>
            </a:r>
          </a:p>
        </p:txBody>
      </p:sp>
      <p:sp>
        <p:nvSpPr>
          <p:cNvPr id="3" name="Content Placeholder 2">
            <a:extLst>
              <a:ext uri="{FF2B5EF4-FFF2-40B4-BE49-F238E27FC236}">
                <a16:creationId xmlns:a16="http://schemas.microsoft.com/office/drawing/2014/main" id="{9AB4FE0F-9BE7-3724-B800-A89A15AC8C0F}"/>
              </a:ext>
            </a:extLst>
          </p:cNvPr>
          <p:cNvSpPr>
            <a:spLocks noGrp="1"/>
          </p:cNvSpPr>
          <p:nvPr>
            <p:ph idx="1"/>
          </p:nvPr>
        </p:nvSpPr>
        <p:spPr>
          <a:xfrm>
            <a:off x="1411979" y="2777399"/>
            <a:ext cx="4465997" cy="1959559"/>
          </a:xfrm>
        </p:spPr>
        <p:txBody>
          <a:bodyPr numCol="1">
            <a:normAutofit fontScale="92500" lnSpcReduction="20000"/>
          </a:bodyPr>
          <a:lstStyle/>
          <a:p>
            <a:pPr marL="0" indent="0" algn="ctr">
              <a:lnSpc>
                <a:spcPct val="150000"/>
              </a:lnSpc>
              <a:buNone/>
            </a:pPr>
            <a:r>
              <a:rPr lang="en-US" sz="2600" dirty="0">
                <a:solidFill>
                  <a:schemeClr val="accent5"/>
                </a:solidFill>
                <a:latin typeface="+mj-lt"/>
              </a:rPr>
              <a:t>“Eyeball” climate state</a:t>
            </a:r>
          </a:p>
          <a:p>
            <a:r>
              <a:rPr lang="en-US" sz="2300" dirty="0"/>
              <a:t>Ice caps on poles and nightside</a:t>
            </a:r>
          </a:p>
          <a:p>
            <a:r>
              <a:rPr lang="en-US" sz="2300" dirty="0"/>
              <a:t>Dry dayside</a:t>
            </a:r>
          </a:p>
          <a:p>
            <a:r>
              <a:rPr lang="en-US" sz="2300" dirty="0"/>
              <a:t>Open ocean at substellar point</a:t>
            </a:r>
          </a:p>
          <a:p>
            <a:pPr marL="0" indent="0">
              <a:lnSpc>
                <a:spcPct val="150000"/>
              </a:lnSpc>
              <a:buNone/>
            </a:pPr>
            <a:endParaRPr lang="en-US" sz="2000" dirty="0"/>
          </a:p>
        </p:txBody>
      </p:sp>
      <p:sp>
        <p:nvSpPr>
          <p:cNvPr id="7" name="Rectangle 6">
            <a:extLst>
              <a:ext uri="{FF2B5EF4-FFF2-40B4-BE49-F238E27FC236}">
                <a16:creationId xmlns:a16="http://schemas.microsoft.com/office/drawing/2014/main" id="{BFD0F4C1-F336-9A73-5BBB-5161B10FA82C}"/>
              </a:ext>
            </a:extLst>
          </p:cNvPr>
          <p:cNvSpPr/>
          <p:nvPr/>
        </p:nvSpPr>
        <p:spPr>
          <a:xfrm>
            <a:off x="5898608" y="4899379"/>
            <a:ext cx="421178" cy="92293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6515233-ADD6-CF37-C85D-E3706F44EB1C}"/>
              </a:ext>
            </a:extLst>
          </p:cNvPr>
          <p:cNvSpPr txBox="1"/>
          <p:nvPr/>
        </p:nvSpPr>
        <p:spPr>
          <a:xfrm>
            <a:off x="1193900" y="5638089"/>
            <a:ext cx="9830594" cy="276999"/>
          </a:xfrm>
          <a:prstGeom prst="rect">
            <a:avLst/>
          </a:prstGeom>
          <a:noFill/>
        </p:spPr>
        <p:txBody>
          <a:bodyPr wrap="square" rtlCol="0">
            <a:spAutoFit/>
          </a:bodyPr>
          <a:lstStyle/>
          <a:p>
            <a:pPr algn="r"/>
            <a:r>
              <a:rPr lang="en-US" sz="1200" dirty="0"/>
              <a:t>Yang et al. 2021, </a:t>
            </a:r>
            <a:r>
              <a:rPr lang="en-US" sz="1200" dirty="0" err="1"/>
              <a:t>Beau.TheConsortium</a:t>
            </a:r>
            <a:r>
              <a:rPr lang="en-US" sz="1200" dirty="0"/>
              <a:t>/Rare Earth Wiki</a:t>
            </a:r>
            <a:endParaRPr lang="en-CA" sz="1200" b="0" i="0" dirty="0">
              <a:effectLst/>
            </a:endParaRPr>
          </a:p>
        </p:txBody>
      </p:sp>
      <p:pic>
        <p:nvPicPr>
          <p:cNvPr id="16" name="Picture 15" descr="A diagram of a solar system&#10;&#10;Description automatically generated">
            <a:extLst>
              <a:ext uri="{FF2B5EF4-FFF2-40B4-BE49-F238E27FC236}">
                <a16:creationId xmlns:a16="http://schemas.microsoft.com/office/drawing/2014/main" id="{4CF95F39-5654-FF80-4798-C0A4BF59C07A}"/>
              </a:ext>
            </a:extLst>
          </p:cNvPr>
          <p:cNvPicPr>
            <a:picLocks noChangeAspect="1"/>
          </p:cNvPicPr>
          <p:nvPr/>
        </p:nvPicPr>
        <p:blipFill rotWithShape="1">
          <a:blip r:embed="rId3"/>
          <a:srcRect l="5256" t="2984" r="74891" b="57260"/>
          <a:stretch/>
        </p:blipFill>
        <p:spPr>
          <a:xfrm>
            <a:off x="8547023" y="2777399"/>
            <a:ext cx="2310490" cy="2310490"/>
          </a:xfrm>
          <a:prstGeom prst="rect">
            <a:avLst/>
          </a:prstGeom>
        </p:spPr>
      </p:pic>
      <p:pic>
        <p:nvPicPr>
          <p:cNvPr id="17" name="Picture 16" descr="A planet with a black background&#10;&#10;Description automatically generated">
            <a:extLst>
              <a:ext uri="{FF2B5EF4-FFF2-40B4-BE49-F238E27FC236}">
                <a16:creationId xmlns:a16="http://schemas.microsoft.com/office/drawing/2014/main" id="{5EBB43EB-E6BD-E0C6-72D3-4C3175C0EF2E}"/>
              </a:ext>
            </a:extLst>
          </p:cNvPr>
          <p:cNvPicPr>
            <a:picLocks noChangeAspect="1"/>
          </p:cNvPicPr>
          <p:nvPr/>
        </p:nvPicPr>
        <p:blipFill>
          <a:blip r:embed="rId4"/>
          <a:stretch>
            <a:fillRect/>
          </a:stretch>
        </p:blipFill>
        <p:spPr>
          <a:xfrm>
            <a:off x="6067570" y="2777399"/>
            <a:ext cx="2310490" cy="2310490"/>
          </a:xfrm>
          <a:prstGeom prst="rect">
            <a:avLst/>
          </a:prstGeom>
        </p:spPr>
      </p:pic>
    </p:spTree>
    <p:extLst>
      <p:ext uri="{BB962C8B-B14F-4D97-AF65-F5344CB8AC3E}">
        <p14:creationId xmlns:p14="http://schemas.microsoft.com/office/powerpoint/2010/main" val="2828435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planet with clouds and blue sky&#10;&#10;Description automatically generated">
            <a:extLst>
              <a:ext uri="{FF2B5EF4-FFF2-40B4-BE49-F238E27FC236}">
                <a16:creationId xmlns:a16="http://schemas.microsoft.com/office/drawing/2014/main" id="{A0D187F1-6F64-1325-B188-6F19298F200A}"/>
              </a:ext>
            </a:extLst>
          </p:cNvPr>
          <p:cNvPicPr>
            <a:picLocks noChangeAspect="1"/>
          </p:cNvPicPr>
          <p:nvPr/>
        </p:nvPicPr>
        <p:blipFill>
          <a:blip r:embed="rId3"/>
          <a:stretch>
            <a:fillRect/>
          </a:stretch>
        </p:blipFill>
        <p:spPr>
          <a:xfrm>
            <a:off x="2900995" y="1684418"/>
            <a:ext cx="3101384" cy="2067589"/>
          </a:xfrm>
          <a:prstGeom prst="rect">
            <a:avLst/>
          </a:prstGeom>
        </p:spPr>
      </p:pic>
      <p:sp>
        <p:nvSpPr>
          <p:cNvPr id="2" name="Title 1">
            <a:extLst>
              <a:ext uri="{FF2B5EF4-FFF2-40B4-BE49-F238E27FC236}">
                <a16:creationId xmlns:a16="http://schemas.microsoft.com/office/drawing/2014/main" id="{226158D6-17AD-2531-AC64-BD7CCC242207}"/>
              </a:ext>
            </a:extLst>
          </p:cNvPr>
          <p:cNvSpPr>
            <a:spLocks noGrp="1"/>
          </p:cNvSpPr>
          <p:nvPr>
            <p:ph type="title"/>
          </p:nvPr>
        </p:nvSpPr>
        <p:spPr>
          <a:xfrm>
            <a:off x="3418196" y="963199"/>
            <a:ext cx="5355608" cy="778480"/>
          </a:xfrm>
        </p:spPr>
        <p:txBody>
          <a:bodyPr>
            <a:noAutofit/>
          </a:bodyPr>
          <a:lstStyle/>
          <a:p>
            <a:pPr>
              <a:lnSpc>
                <a:spcPct val="100000"/>
              </a:lnSpc>
            </a:pPr>
            <a:r>
              <a:rPr lang="en-US" sz="3200" dirty="0"/>
              <a:t>Numerical modelling</a:t>
            </a:r>
          </a:p>
        </p:txBody>
      </p:sp>
      <p:sp>
        <p:nvSpPr>
          <p:cNvPr id="3" name="Content Placeholder 2">
            <a:extLst>
              <a:ext uri="{FF2B5EF4-FFF2-40B4-BE49-F238E27FC236}">
                <a16:creationId xmlns:a16="http://schemas.microsoft.com/office/drawing/2014/main" id="{9AB4FE0F-9BE7-3724-B800-A89A15AC8C0F}"/>
              </a:ext>
            </a:extLst>
          </p:cNvPr>
          <p:cNvSpPr>
            <a:spLocks noGrp="1"/>
          </p:cNvSpPr>
          <p:nvPr>
            <p:ph idx="1"/>
          </p:nvPr>
        </p:nvSpPr>
        <p:spPr>
          <a:xfrm>
            <a:off x="1028210" y="2085189"/>
            <a:ext cx="3101384" cy="1098012"/>
          </a:xfrm>
        </p:spPr>
        <p:txBody>
          <a:bodyPr>
            <a:noAutofit/>
          </a:bodyPr>
          <a:lstStyle/>
          <a:p>
            <a:pPr marL="0" indent="0">
              <a:lnSpc>
                <a:spcPct val="150000"/>
              </a:lnSpc>
              <a:buNone/>
            </a:pPr>
            <a:r>
              <a:rPr lang="en-US" sz="2000" dirty="0">
                <a:solidFill>
                  <a:schemeClr val="accent5"/>
                </a:solidFill>
                <a:latin typeface="+mj-lt"/>
              </a:rPr>
              <a:t>1. Used a Snowball Earth model from </a:t>
            </a:r>
            <a:r>
              <a:rPr lang="en-US" sz="2000" dirty="0" err="1">
                <a:solidFill>
                  <a:schemeClr val="accent5"/>
                </a:solidFill>
                <a:latin typeface="+mj-lt"/>
              </a:rPr>
              <a:t>Tziperman</a:t>
            </a:r>
            <a:r>
              <a:rPr lang="en-US" sz="2000" dirty="0">
                <a:solidFill>
                  <a:schemeClr val="accent5"/>
                </a:solidFill>
                <a:latin typeface="+mj-lt"/>
              </a:rPr>
              <a:t> et al. (2012)</a:t>
            </a:r>
          </a:p>
        </p:txBody>
      </p:sp>
      <p:sp>
        <p:nvSpPr>
          <p:cNvPr id="4" name="TextBox 3">
            <a:extLst>
              <a:ext uri="{FF2B5EF4-FFF2-40B4-BE49-F238E27FC236}">
                <a16:creationId xmlns:a16="http://schemas.microsoft.com/office/drawing/2014/main" id="{AC910073-14F2-BB81-ACC4-E4EBBFFDE01C}"/>
              </a:ext>
            </a:extLst>
          </p:cNvPr>
          <p:cNvSpPr txBox="1"/>
          <p:nvPr/>
        </p:nvSpPr>
        <p:spPr>
          <a:xfrm>
            <a:off x="6096000" y="5637582"/>
            <a:ext cx="1794082" cy="215444"/>
          </a:xfrm>
          <a:prstGeom prst="rect">
            <a:avLst/>
          </a:prstGeom>
          <a:noFill/>
        </p:spPr>
        <p:txBody>
          <a:bodyPr wrap="none" rtlCol="0">
            <a:spAutoFit/>
          </a:bodyPr>
          <a:lstStyle/>
          <a:p>
            <a:r>
              <a:rPr lang="en-CA" sz="800" dirty="0">
                <a:solidFill>
                  <a:srgbClr val="000000"/>
                </a:solidFill>
              </a:rPr>
              <a:t>R</a:t>
            </a:r>
            <a:r>
              <a:rPr lang="en-CA" sz="800" b="0" i="0" u="none" strike="noStrike" dirty="0">
                <a:solidFill>
                  <a:srgbClr val="000000"/>
                </a:solidFill>
                <a:effectLst/>
              </a:rPr>
              <a:t>ichard </a:t>
            </a:r>
            <a:r>
              <a:rPr lang="en-CA" sz="800" b="0" i="0" u="none" strike="noStrike" dirty="0" err="1">
                <a:solidFill>
                  <a:srgbClr val="000000"/>
                </a:solidFill>
                <a:effectLst/>
              </a:rPr>
              <a:t>Bizley</a:t>
            </a:r>
            <a:r>
              <a:rPr lang="en-CA" sz="800" b="0" i="0" u="none" strike="noStrike" dirty="0">
                <a:solidFill>
                  <a:srgbClr val="000000"/>
                </a:solidFill>
                <a:effectLst/>
              </a:rPr>
              <a:t>/</a:t>
            </a:r>
            <a:r>
              <a:rPr lang="en-CA" sz="800" dirty="0">
                <a:solidFill>
                  <a:srgbClr val="000000"/>
                </a:solidFill>
              </a:rPr>
              <a:t>S</a:t>
            </a:r>
            <a:r>
              <a:rPr lang="en-CA" sz="800" b="0" i="0" u="none" strike="noStrike" dirty="0">
                <a:solidFill>
                  <a:srgbClr val="000000"/>
                </a:solidFill>
                <a:effectLst/>
              </a:rPr>
              <a:t>cience </a:t>
            </a:r>
            <a:r>
              <a:rPr lang="en-CA" sz="800" dirty="0">
                <a:solidFill>
                  <a:srgbClr val="000000"/>
                </a:solidFill>
              </a:rPr>
              <a:t>P</a:t>
            </a:r>
            <a:r>
              <a:rPr lang="en-CA" sz="800" b="0" i="0" u="none" strike="noStrike" dirty="0">
                <a:solidFill>
                  <a:srgbClr val="000000"/>
                </a:solidFill>
                <a:effectLst/>
              </a:rPr>
              <a:t>hoto Library</a:t>
            </a:r>
            <a:endParaRPr lang="en-US" sz="800" b="0" dirty="0"/>
          </a:p>
        </p:txBody>
      </p:sp>
    </p:spTree>
    <p:extLst>
      <p:ext uri="{BB962C8B-B14F-4D97-AF65-F5344CB8AC3E}">
        <p14:creationId xmlns:p14="http://schemas.microsoft.com/office/powerpoint/2010/main" val="41763086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planet with clouds and blue sky&#10;&#10;Description automatically generated">
            <a:extLst>
              <a:ext uri="{FF2B5EF4-FFF2-40B4-BE49-F238E27FC236}">
                <a16:creationId xmlns:a16="http://schemas.microsoft.com/office/drawing/2014/main" id="{A0D187F1-6F64-1325-B188-6F19298F200A}"/>
              </a:ext>
            </a:extLst>
          </p:cNvPr>
          <p:cNvPicPr>
            <a:picLocks noChangeAspect="1"/>
          </p:cNvPicPr>
          <p:nvPr/>
        </p:nvPicPr>
        <p:blipFill>
          <a:blip r:embed="rId3"/>
          <a:stretch>
            <a:fillRect/>
          </a:stretch>
        </p:blipFill>
        <p:spPr>
          <a:xfrm>
            <a:off x="2900995" y="1684418"/>
            <a:ext cx="3101384" cy="2067589"/>
          </a:xfrm>
          <a:prstGeom prst="rect">
            <a:avLst/>
          </a:prstGeom>
        </p:spPr>
      </p:pic>
      <p:sp>
        <p:nvSpPr>
          <p:cNvPr id="2" name="Title 1">
            <a:extLst>
              <a:ext uri="{FF2B5EF4-FFF2-40B4-BE49-F238E27FC236}">
                <a16:creationId xmlns:a16="http://schemas.microsoft.com/office/drawing/2014/main" id="{226158D6-17AD-2531-AC64-BD7CCC242207}"/>
              </a:ext>
            </a:extLst>
          </p:cNvPr>
          <p:cNvSpPr>
            <a:spLocks noGrp="1"/>
          </p:cNvSpPr>
          <p:nvPr>
            <p:ph type="title"/>
          </p:nvPr>
        </p:nvSpPr>
        <p:spPr>
          <a:xfrm>
            <a:off x="3418196" y="963199"/>
            <a:ext cx="5355608" cy="778480"/>
          </a:xfrm>
        </p:spPr>
        <p:txBody>
          <a:bodyPr>
            <a:noAutofit/>
          </a:bodyPr>
          <a:lstStyle/>
          <a:p>
            <a:pPr>
              <a:lnSpc>
                <a:spcPct val="100000"/>
              </a:lnSpc>
            </a:pPr>
            <a:r>
              <a:rPr lang="en-US" sz="3200" dirty="0"/>
              <a:t>Numerical modelling</a:t>
            </a:r>
          </a:p>
        </p:txBody>
      </p:sp>
      <p:sp>
        <p:nvSpPr>
          <p:cNvPr id="3" name="Content Placeholder 2">
            <a:extLst>
              <a:ext uri="{FF2B5EF4-FFF2-40B4-BE49-F238E27FC236}">
                <a16:creationId xmlns:a16="http://schemas.microsoft.com/office/drawing/2014/main" id="{9AB4FE0F-9BE7-3724-B800-A89A15AC8C0F}"/>
              </a:ext>
            </a:extLst>
          </p:cNvPr>
          <p:cNvSpPr>
            <a:spLocks noGrp="1"/>
          </p:cNvSpPr>
          <p:nvPr>
            <p:ph idx="1"/>
          </p:nvPr>
        </p:nvSpPr>
        <p:spPr>
          <a:xfrm>
            <a:off x="1028210" y="2085189"/>
            <a:ext cx="3101384" cy="1098012"/>
          </a:xfrm>
        </p:spPr>
        <p:txBody>
          <a:bodyPr>
            <a:noAutofit/>
          </a:bodyPr>
          <a:lstStyle/>
          <a:p>
            <a:pPr marL="0" indent="0">
              <a:lnSpc>
                <a:spcPct val="150000"/>
              </a:lnSpc>
              <a:buNone/>
            </a:pPr>
            <a:r>
              <a:rPr lang="en-US" sz="2000" dirty="0">
                <a:solidFill>
                  <a:schemeClr val="accent5"/>
                </a:solidFill>
                <a:latin typeface="+mj-lt"/>
              </a:rPr>
              <a:t>1. Used a Snowball Earth model from </a:t>
            </a:r>
            <a:r>
              <a:rPr lang="en-US" sz="2000" dirty="0" err="1">
                <a:solidFill>
                  <a:schemeClr val="accent5"/>
                </a:solidFill>
                <a:latin typeface="+mj-lt"/>
              </a:rPr>
              <a:t>Tziperman</a:t>
            </a:r>
            <a:r>
              <a:rPr lang="en-US" sz="2000" dirty="0">
                <a:solidFill>
                  <a:schemeClr val="accent5"/>
                </a:solidFill>
                <a:latin typeface="+mj-lt"/>
              </a:rPr>
              <a:t> et al. (2012)</a:t>
            </a:r>
          </a:p>
        </p:txBody>
      </p:sp>
      <p:sp>
        <p:nvSpPr>
          <p:cNvPr id="13" name="Content Placeholder 2">
            <a:extLst>
              <a:ext uri="{FF2B5EF4-FFF2-40B4-BE49-F238E27FC236}">
                <a16:creationId xmlns:a16="http://schemas.microsoft.com/office/drawing/2014/main" id="{4CAC8235-B554-8CF1-1AB2-2E1DCF012CC5}"/>
              </a:ext>
            </a:extLst>
          </p:cNvPr>
          <p:cNvSpPr txBox="1">
            <a:spLocks/>
          </p:cNvSpPr>
          <p:nvPr/>
        </p:nvSpPr>
        <p:spPr>
          <a:xfrm>
            <a:off x="1028210" y="3500924"/>
            <a:ext cx="4392106" cy="543998"/>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sz="2000" dirty="0">
                <a:solidFill>
                  <a:schemeClr val="accent5"/>
                </a:solidFill>
                <a:latin typeface="+mj-lt"/>
              </a:rPr>
              <a:t>2. Modified for tidally locked exoplanets</a:t>
            </a:r>
          </a:p>
        </p:txBody>
      </p:sp>
      <p:sp>
        <p:nvSpPr>
          <p:cNvPr id="4" name="Content Placeholder 2">
            <a:extLst>
              <a:ext uri="{FF2B5EF4-FFF2-40B4-BE49-F238E27FC236}">
                <a16:creationId xmlns:a16="http://schemas.microsoft.com/office/drawing/2014/main" id="{E71D44DD-8502-F4B4-609A-1E6944104AC8}"/>
              </a:ext>
            </a:extLst>
          </p:cNvPr>
          <p:cNvSpPr txBox="1">
            <a:spLocks/>
          </p:cNvSpPr>
          <p:nvPr/>
        </p:nvSpPr>
        <p:spPr>
          <a:xfrm>
            <a:off x="976815" y="3904078"/>
            <a:ext cx="5052460" cy="1994608"/>
          </a:xfrm>
          <a:prstGeom prst="rect">
            <a:avLst/>
          </a:prstGeom>
          <a:solidFill>
            <a:schemeClr val="accent5">
              <a:lumMod val="60000"/>
              <a:lumOff val="40000"/>
              <a:alpha val="17610"/>
            </a:schemeClr>
          </a:solidFill>
          <a:ln>
            <a:noFill/>
          </a:ln>
        </p:spPr>
        <p:txBody>
          <a:bodyPr vert="horz" lIns="91440" tIns="45720" rIns="91440" bIns="45720" rtlCol="0">
            <a:normAutofit fontScale="92500"/>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itchFamily="2" charset="2"/>
              <a:buChar char="ü"/>
            </a:pPr>
            <a:r>
              <a:rPr lang="en-US" dirty="0"/>
              <a:t>Constrained initial parameters with GCM input </a:t>
            </a:r>
          </a:p>
          <a:p>
            <a:pPr>
              <a:lnSpc>
                <a:spcPct val="150000"/>
              </a:lnSpc>
              <a:buFont typeface="Wingdings" pitchFamily="2" charset="2"/>
              <a:buChar char="ü"/>
            </a:pPr>
            <a:r>
              <a:rPr lang="en-US" dirty="0"/>
              <a:t>Replace continent mask with ice-free ocean mask</a:t>
            </a:r>
          </a:p>
          <a:p>
            <a:pPr>
              <a:lnSpc>
                <a:spcPct val="150000"/>
              </a:lnSpc>
              <a:buFont typeface="Wingdings" pitchFamily="2" charset="2"/>
              <a:buChar char="ü"/>
            </a:pPr>
            <a:r>
              <a:rPr lang="en-US" dirty="0"/>
              <a:t>2D surface temperature profile </a:t>
            </a:r>
          </a:p>
          <a:p>
            <a:pPr>
              <a:lnSpc>
                <a:spcPct val="150000"/>
              </a:lnSpc>
              <a:buFont typeface="Wingdings" pitchFamily="2" charset="2"/>
              <a:buChar char="ü"/>
            </a:pPr>
            <a:r>
              <a:rPr lang="en-US" dirty="0" err="1"/>
              <a:t>netCDF</a:t>
            </a:r>
            <a:r>
              <a:rPr lang="en-US" dirty="0"/>
              <a:t> model output to couple with GCM</a:t>
            </a:r>
          </a:p>
        </p:txBody>
      </p:sp>
      <p:sp>
        <p:nvSpPr>
          <p:cNvPr id="6" name="TextBox 5">
            <a:extLst>
              <a:ext uri="{FF2B5EF4-FFF2-40B4-BE49-F238E27FC236}">
                <a16:creationId xmlns:a16="http://schemas.microsoft.com/office/drawing/2014/main" id="{28A0C653-FCB7-DEBF-528B-9B31EDA6D655}"/>
              </a:ext>
            </a:extLst>
          </p:cNvPr>
          <p:cNvSpPr txBox="1"/>
          <p:nvPr/>
        </p:nvSpPr>
        <p:spPr>
          <a:xfrm>
            <a:off x="6096000" y="5637582"/>
            <a:ext cx="1794082" cy="215444"/>
          </a:xfrm>
          <a:prstGeom prst="rect">
            <a:avLst/>
          </a:prstGeom>
          <a:noFill/>
        </p:spPr>
        <p:txBody>
          <a:bodyPr wrap="none" rtlCol="0">
            <a:spAutoFit/>
          </a:bodyPr>
          <a:lstStyle/>
          <a:p>
            <a:r>
              <a:rPr lang="en-CA" sz="800" dirty="0">
                <a:solidFill>
                  <a:srgbClr val="000000"/>
                </a:solidFill>
              </a:rPr>
              <a:t>R</a:t>
            </a:r>
            <a:r>
              <a:rPr lang="en-CA" sz="800" b="0" i="0" u="none" strike="noStrike" dirty="0">
                <a:solidFill>
                  <a:srgbClr val="000000"/>
                </a:solidFill>
                <a:effectLst/>
              </a:rPr>
              <a:t>ichard </a:t>
            </a:r>
            <a:r>
              <a:rPr lang="en-CA" sz="800" b="0" i="0" u="none" strike="noStrike" dirty="0" err="1">
                <a:solidFill>
                  <a:srgbClr val="000000"/>
                </a:solidFill>
                <a:effectLst/>
              </a:rPr>
              <a:t>Bizley</a:t>
            </a:r>
            <a:r>
              <a:rPr lang="en-CA" sz="800" b="0" i="0" u="none" strike="noStrike" dirty="0">
                <a:solidFill>
                  <a:srgbClr val="000000"/>
                </a:solidFill>
                <a:effectLst/>
              </a:rPr>
              <a:t>/</a:t>
            </a:r>
            <a:r>
              <a:rPr lang="en-CA" sz="800" dirty="0">
                <a:solidFill>
                  <a:srgbClr val="000000"/>
                </a:solidFill>
              </a:rPr>
              <a:t>S</a:t>
            </a:r>
            <a:r>
              <a:rPr lang="en-CA" sz="800" b="0" i="0" u="none" strike="noStrike" dirty="0">
                <a:solidFill>
                  <a:srgbClr val="000000"/>
                </a:solidFill>
                <a:effectLst/>
              </a:rPr>
              <a:t>cience </a:t>
            </a:r>
            <a:r>
              <a:rPr lang="en-CA" sz="800" dirty="0">
                <a:solidFill>
                  <a:srgbClr val="000000"/>
                </a:solidFill>
              </a:rPr>
              <a:t>P</a:t>
            </a:r>
            <a:r>
              <a:rPr lang="en-CA" sz="800" b="0" i="0" u="none" strike="noStrike" dirty="0">
                <a:solidFill>
                  <a:srgbClr val="000000"/>
                </a:solidFill>
                <a:effectLst/>
              </a:rPr>
              <a:t>hoto Library</a:t>
            </a:r>
            <a:endParaRPr lang="en-US" sz="800" b="0" dirty="0"/>
          </a:p>
        </p:txBody>
      </p:sp>
    </p:spTree>
    <p:extLst>
      <p:ext uri="{BB962C8B-B14F-4D97-AF65-F5344CB8AC3E}">
        <p14:creationId xmlns:p14="http://schemas.microsoft.com/office/powerpoint/2010/main" val="2181511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planet with clouds and blue sky&#10;&#10;Description automatically generated">
            <a:extLst>
              <a:ext uri="{FF2B5EF4-FFF2-40B4-BE49-F238E27FC236}">
                <a16:creationId xmlns:a16="http://schemas.microsoft.com/office/drawing/2014/main" id="{A0D187F1-6F64-1325-B188-6F19298F200A}"/>
              </a:ext>
            </a:extLst>
          </p:cNvPr>
          <p:cNvPicPr>
            <a:picLocks noChangeAspect="1"/>
          </p:cNvPicPr>
          <p:nvPr/>
        </p:nvPicPr>
        <p:blipFill>
          <a:blip r:embed="rId3"/>
          <a:stretch>
            <a:fillRect/>
          </a:stretch>
        </p:blipFill>
        <p:spPr>
          <a:xfrm>
            <a:off x="2900995" y="1684418"/>
            <a:ext cx="3101384" cy="2067589"/>
          </a:xfrm>
          <a:prstGeom prst="rect">
            <a:avLst/>
          </a:prstGeom>
        </p:spPr>
      </p:pic>
      <p:sp>
        <p:nvSpPr>
          <p:cNvPr id="2" name="Title 1">
            <a:extLst>
              <a:ext uri="{FF2B5EF4-FFF2-40B4-BE49-F238E27FC236}">
                <a16:creationId xmlns:a16="http://schemas.microsoft.com/office/drawing/2014/main" id="{226158D6-17AD-2531-AC64-BD7CCC242207}"/>
              </a:ext>
            </a:extLst>
          </p:cNvPr>
          <p:cNvSpPr>
            <a:spLocks noGrp="1"/>
          </p:cNvSpPr>
          <p:nvPr>
            <p:ph type="title"/>
          </p:nvPr>
        </p:nvSpPr>
        <p:spPr>
          <a:xfrm>
            <a:off x="3418196" y="963199"/>
            <a:ext cx="5355608" cy="778480"/>
          </a:xfrm>
        </p:spPr>
        <p:txBody>
          <a:bodyPr>
            <a:noAutofit/>
          </a:bodyPr>
          <a:lstStyle/>
          <a:p>
            <a:pPr>
              <a:lnSpc>
                <a:spcPct val="100000"/>
              </a:lnSpc>
            </a:pPr>
            <a:r>
              <a:rPr lang="en-US" sz="3200" dirty="0"/>
              <a:t>Numerical modelling</a:t>
            </a:r>
          </a:p>
        </p:txBody>
      </p:sp>
      <p:sp>
        <p:nvSpPr>
          <p:cNvPr id="3" name="Content Placeholder 2">
            <a:extLst>
              <a:ext uri="{FF2B5EF4-FFF2-40B4-BE49-F238E27FC236}">
                <a16:creationId xmlns:a16="http://schemas.microsoft.com/office/drawing/2014/main" id="{9AB4FE0F-9BE7-3724-B800-A89A15AC8C0F}"/>
              </a:ext>
            </a:extLst>
          </p:cNvPr>
          <p:cNvSpPr>
            <a:spLocks noGrp="1"/>
          </p:cNvSpPr>
          <p:nvPr>
            <p:ph idx="1"/>
          </p:nvPr>
        </p:nvSpPr>
        <p:spPr>
          <a:xfrm>
            <a:off x="1028210" y="2085189"/>
            <a:ext cx="3101384" cy="1098012"/>
          </a:xfrm>
        </p:spPr>
        <p:txBody>
          <a:bodyPr>
            <a:noAutofit/>
          </a:bodyPr>
          <a:lstStyle/>
          <a:p>
            <a:pPr marL="0" indent="0">
              <a:lnSpc>
                <a:spcPct val="150000"/>
              </a:lnSpc>
              <a:buNone/>
            </a:pPr>
            <a:r>
              <a:rPr lang="en-US" sz="2000" dirty="0">
                <a:solidFill>
                  <a:schemeClr val="accent5"/>
                </a:solidFill>
                <a:latin typeface="+mj-lt"/>
              </a:rPr>
              <a:t>1. Used a Snowball Earth model from </a:t>
            </a:r>
            <a:r>
              <a:rPr lang="en-US" sz="2000" dirty="0" err="1">
                <a:solidFill>
                  <a:schemeClr val="accent5"/>
                </a:solidFill>
                <a:latin typeface="+mj-lt"/>
              </a:rPr>
              <a:t>Tziperman</a:t>
            </a:r>
            <a:r>
              <a:rPr lang="en-US" sz="2000" dirty="0">
                <a:solidFill>
                  <a:schemeClr val="accent5"/>
                </a:solidFill>
                <a:latin typeface="+mj-lt"/>
              </a:rPr>
              <a:t> et al. (2012)</a:t>
            </a:r>
          </a:p>
        </p:txBody>
      </p:sp>
      <p:graphicFrame>
        <p:nvGraphicFramePr>
          <p:cNvPr id="5" name="Diagram 4">
            <a:extLst>
              <a:ext uri="{FF2B5EF4-FFF2-40B4-BE49-F238E27FC236}">
                <a16:creationId xmlns:a16="http://schemas.microsoft.com/office/drawing/2014/main" id="{58D3F3D2-6FF4-E1CC-D809-AC195B51209C}"/>
              </a:ext>
            </a:extLst>
          </p:cNvPr>
          <p:cNvGraphicFramePr/>
          <p:nvPr>
            <p:extLst>
              <p:ext uri="{D42A27DB-BD31-4B8C-83A1-F6EECF244321}">
                <p14:modId xmlns:p14="http://schemas.microsoft.com/office/powerpoint/2010/main" val="4033026807"/>
              </p:ext>
            </p:extLst>
          </p:nvPr>
        </p:nvGraphicFramePr>
        <p:xfrm>
          <a:off x="6771686" y="2634196"/>
          <a:ext cx="4443499" cy="321883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TextBox 6">
            <a:extLst>
              <a:ext uri="{FF2B5EF4-FFF2-40B4-BE49-F238E27FC236}">
                <a16:creationId xmlns:a16="http://schemas.microsoft.com/office/drawing/2014/main" id="{3ABFE2C3-F5EE-9A9D-A127-709D1D2C1058}"/>
              </a:ext>
            </a:extLst>
          </p:cNvPr>
          <p:cNvSpPr txBox="1"/>
          <p:nvPr/>
        </p:nvSpPr>
        <p:spPr>
          <a:xfrm>
            <a:off x="9191291" y="3279614"/>
            <a:ext cx="1492653" cy="584775"/>
          </a:xfrm>
          <a:prstGeom prst="rect">
            <a:avLst/>
          </a:prstGeom>
          <a:noFill/>
        </p:spPr>
        <p:txBody>
          <a:bodyPr wrap="none" rtlCol="0">
            <a:spAutoFit/>
          </a:bodyPr>
          <a:lstStyle/>
          <a:p>
            <a:pPr algn="ctr"/>
            <a:r>
              <a:rPr lang="en-US" sz="1600" b="1" dirty="0">
                <a:solidFill>
                  <a:schemeClr val="accent5">
                    <a:lumMod val="75000"/>
                  </a:schemeClr>
                </a:solidFill>
              </a:rPr>
              <a:t>Surface Temp.</a:t>
            </a:r>
          </a:p>
          <a:p>
            <a:pPr algn="ctr"/>
            <a:r>
              <a:rPr lang="en-US" sz="1600" b="1" dirty="0">
                <a:solidFill>
                  <a:schemeClr val="accent5">
                    <a:lumMod val="75000"/>
                  </a:schemeClr>
                </a:solidFill>
              </a:rPr>
              <a:t>Ice thickness</a:t>
            </a:r>
          </a:p>
        </p:txBody>
      </p:sp>
      <p:sp>
        <p:nvSpPr>
          <p:cNvPr id="12" name="Content Placeholder 2">
            <a:extLst>
              <a:ext uri="{FF2B5EF4-FFF2-40B4-BE49-F238E27FC236}">
                <a16:creationId xmlns:a16="http://schemas.microsoft.com/office/drawing/2014/main" id="{DAA16FCD-2656-5AF7-77C4-84B72D982468}"/>
              </a:ext>
            </a:extLst>
          </p:cNvPr>
          <p:cNvSpPr txBox="1">
            <a:spLocks/>
          </p:cNvSpPr>
          <p:nvPr/>
        </p:nvSpPr>
        <p:spPr>
          <a:xfrm>
            <a:off x="6668533" y="2090197"/>
            <a:ext cx="4976822" cy="543998"/>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sz="2000" dirty="0">
                <a:solidFill>
                  <a:schemeClr val="accent5"/>
                </a:solidFill>
                <a:latin typeface="+mj-lt"/>
              </a:rPr>
              <a:t>3. Coupled to a model to predict initial parameters</a:t>
            </a:r>
          </a:p>
        </p:txBody>
      </p:sp>
      <p:sp>
        <p:nvSpPr>
          <p:cNvPr id="13" name="Content Placeholder 2">
            <a:extLst>
              <a:ext uri="{FF2B5EF4-FFF2-40B4-BE49-F238E27FC236}">
                <a16:creationId xmlns:a16="http://schemas.microsoft.com/office/drawing/2014/main" id="{4CAC8235-B554-8CF1-1AB2-2E1DCF012CC5}"/>
              </a:ext>
            </a:extLst>
          </p:cNvPr>
          <p:cNvSpPr txBox="1">
            <a:spLocks/>
          </p:cNvSpPr>
          <p:nvPr/>
        </p:nvSpPr>
        <p:spPr>
          <a:xfrm>
            <a:off x="1028210" y="3500924"/>
            <a:ext cx="4392106" cy="543998"/>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Font typeface="Arial" panose="020B0604020202020204" pitchFamily="34" charset="0"/>
              <a:buNone/>
            </a:pPr>
            <a:r>
              <a:rPr lang="en-US" sz="2000" dirty="0">
                <a:solidFill>
                  <a:schemeClr val="accent5"/>
                </a:solidFill>
                <a:latin typeface="+mj-lt"/>
              </a:rPr>
              <a:t>2. Modified for tidally locked exoplanets</a:t>
            </a:r>
          </a:p>
        </p:txBody>
      </p:sp>
      <p:sp>
        <p:nvSpPr>
          <p:cNvPr id="14" name="Content Placeholder 2">
            <a:extLst>
              <a:ext uri="{FF2B5EF4-FFF2-40B4-BE49-F238E27FC236}">
                <a16:creationId xmlns:a16="http://schemas.microsoft.com/office/drawing/2014/main" id="{2706FA36-A632-FFE0-7418-52A049480377}"/>
              </a:ext>
            </a:extLst>
          </p:cNvPr>
          <p:cNvSpPr txBox="1">
            <a:spLocks/>
          </p:cNvSpPr>
          <p:nvPr/>
        </p:nvSpPr>
        <p:spPr>
          <a:xfrm>
            <a:off x="976815" y="3904078"/>
            <a:ext cx="5052460" cy="1994608"/>
          </a:xfrm>
          <a:prstGeom prst="rect">
            <a:avLst/>
          </a:prstGeom>
          <a:solidFill>
            <a:schemeClr val="accent5">
              <a:lumMod val="60000"/>
              <a:lumOff val="40000"/>
              <a:alpha val="17610"/>
            </a:schemeClr>
          </a:solidFill>
          <a:ln>
            <a:noFill/>
          </a:ln>
        </p:spPr>
        <p:txBody>
          <a:bodyPr vert="horz" lIns="91440" tIns="45720" rIns="91440" bIns="45720" rtlCol="0">
            <a:normAutofit fontScale="92500"/>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itchFamily="2" charset="2"/>
              <a:buChar char="ü"/>
            </a:pPr>
            <a:r>
              <a:rPr lang="en-US" dirty="0"/>
              <a:t>Constrained initial parameters with GCM input </a:t>
            </a:r>
          </a:p>
          <a:p>
            <a:pPr>
              <a:lnSpc>
                <a:spcPct val="150000"/>
              </a:lnSpc>
              <a:buFont typeface="Wingdings" pitchFamily="2" charset="2"/>
              <a:buChar char="ü"/>
            </a:pPr>
            <a:r>
              <a:rPr lang="en-US" dirty="0"/>
              <a:t>Replace continent mask with ice-free ocean mask</a:t>
            </a:r>
          </a:p>
          <a:p>
            <a:pPr>
              <a:lnSpc>
                <a:spcPct val="150000"/>
              </a:lnSpc>
              <a:buFont typeface="Wingdings" pitchFamily="2" charset="2"/>
              <a:buChar char="ü"/>
            </a:pPr>
            <a:r>
              <a:rPr lang="en-US" dirty="0"/>
              <a:t>2D surface temperature profile </a:t>
            </a:r>
          </a:p>
          <a:p>
            <a:pPr>
              <a:lnSpc>
                <a:spcPct val="150000"/>
              </a:lnSpc>
              <a:buFont typeface="Wingdings" pitchFamily="2" charset="2"/>
              <a:buChar char="ü"/>
            </a:pPr>
            <a:r>
              <a:rPr lang="en-US" dirty="0" err="1"/>
              <a:t>netCDF</a:t>
            </a:r>
            <a:r>
              <a:rPr lang="en-US" dirty="0"/>
              <a:t> model output to couple with GCM</a:t>
            </a:r>
          </a:p>
        </p:txBody>
      </p:sp>
      <p:sp>
        <p:nvSpPr>
          <p:cNvPr id="4" name="TextBox 3">
            <a:extLst>
              <a:ext uri="{FF2B5EF4-FFF2-40B4-BE49-F238E27FC236}">
                <a16:creationId xmlns:a16="http://schemas.microsoft.com/office/drawing/2014/main" id="{F5B28E36-CC40-702F-E6DE-461FD447751D}"/>
              </a:ext>
            </a:extLst>
          </p:cNvPr>
          <p:cNvSpPr txBox="1"/>
          <p:nvPr/>
        </p:nvSpPr>
        <p:spPr>
          <a:xfrm>
            <a:off x="6096000" y="5637582"/>
            <a:ext cx="1794082" cy="215444"/>
          </a:xfrm>
          <a:prstGeom prst="rect">
            <a:avLst/>
          </a:prstGeom>
          <a:noFill/>
        </p:spPr>
        <p:txBody>
          <a:bodyPr wrap="none" rtlCol="0">
            <a:spAutoFit/>
          </a:bodyPr>
          <a:lstStyle/>
          <a:p>
            <a:r>
              <a:rPr lang="en-CA" sz="800" dirty="0">
                <a:solidFill>
                  <a:srgbClr val="000000"/>
                </a:solidFill>
              </a:rPr>
              <a:t>R</a:t>
            </a:r>
            <a:r>
              <a:rPr lang="en-CA" sz="800" b="0" i="0" u="none" strike="noStrike" dirty="0">
                <a:solidFill>
                  <a:srgbClr val="000000"/>
                </a:solidFill>
                <a:effectLst/>
              </a:rPr>
              <a:t>ichard </a:t>
            </a:r>
            <a:r>
              <a:rPr lang="en-CA" sz="800" b="0" i="0" u="none" strike="noStrike" dirty="0" err="1">
                <a:solidFill>
                  <a:srgbClr val="000000"/>
                </a:solidFill>
                <a:effectLst/>
              </a:rPr>
              <a:t>Bizley</a:t>
            </a:r>
            <a:r>
              <a:rPr lang="en-CA" sz="800" b="0" i="0" u="none" strike="noStrike" dirty="0">
                <a:solidFill>
                  <a:srgbClr val="000000"/>
                </a:solidFill>
                <a:effectLst/>
              </a:rPr>
              <a:t>/</a:t>
            </a:r>
            <a:r>
              <a:rPr lang="en-CA" sz="800" dirty="0">
                <a:solidFill>
                  <a:srgbClr val="000000"/>
                </a:solidFill>
              </a:rPr>
              <a:t>S</a:t>
            </a:r>
            <a:r>
              <a:rPr lang="en-CA" sz="800" b="0" i="0" u="none" strike="noStrike" dirty="0">
                <a:solidFill>
                  <a:srgbClr val="000000"/>
                </a:solidFill>
                <a:effectLst/>
              </a:rPr>
              <a:t>cience </a:t>
            </a:r>
            <a:r>
              <a:rPr lang="en-CA" sz="800" dirty="0">
                <a:solidFill>
                  <a:srgbClr val="000000"/>
                </a:solidFill>
              </a:rPr>
              <a:t>P</a:t>
            </a:r>
            <a:r>
              <a:rPr lang="en-CA" sz="800" b="0" i="0" u="none" strike="noStrike" dirty="0">
                <a:solidFill>
                  <a:srgbClr val="000000"/>
                </a:solidFill>
                <a:effectLst/>
              </a:rPr>
              <a:t>hoto Library</a:t>
            </a:r>
            <a:endParaRPr lang="en-US" sz="800" b="0" dirty="0"/>
          </a:p>
        </p:txBody>
      </p:sp>
    </p:spTree>
    <p:extLst>
      <p:ext uri="{BB962C8B-B14F-4D97-AF65-F5344CB8AC3E}">
        <p14:creationId xmlns:p14="http://schemas.microsoft.com/office/powerpoint/2010/main" val="40951144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340E5462-BB89-F6F8-C4C0-BDD077AAD5C7}"/>
              </a:ext>
            </a:extLst>
          </p:cNvPr>
          <p:cNvPicPr>
            <a:picLocks noChangeAspect="1"/>
          </p:cNvPicPr>
          <p:nvPr/>
        </p:nvPicPr>
        <p:blipFill rotWithShape="1">
          <a:blip r:embed="rId3"/>
          <a:srcRect t="3806" r="6562"/>
          <a:stretch/>
        </p:blipFill>
        <p:spPr>
          <a:xfrm>
            <a:off x="3173587" y="3748102"/>
            <a:ext cx="4502635" cy="3090297"/>
          </a:xfrm>
          <a:prstGeom prst="rect">
            <a:avLst/>
          </a:prstGeom>
        </p:spPr>
      </p:pic>
      <p:sp>
        <p:nvSpPr>
          <p:cNvPr id="2" name="Title 1">
            <a:extLst>
              <a:ext uri="{FF2B5EF4-FFF2-40B4-BE49-F238E27FC236}">
                <a16:creationId xmlns:a16="http://schemas.microsoft.com/office/drawing/2014/main" id="{6BD61742-61F5-FF9E-A9C3-CB877143553B}"/>
              </a:ext>
            </a:extLst>
          </p:cNvPr>
          <p:cNvSpPr>
            <a:spLocks noGrp="1"/>
          </p:cNvSpPr>
          <p:nvPr>
            <p:ph type="title" idx="4294967295"/>
          </p:nvPr>
        </p:nvSpPr>
        <p:spPr>
          <a:xfrm>
            <a:off x="1775314" y="224369"/>
            <a:ext cx="8977312" cy="441325"/>
          </a:xfrm>
        </p:spPr>
        <p:txBody>
          <a:bodyPr>
            <a:normAutofit fontScale="90000"/>
          </a:bodyPr>
          <a:lstStyle/>
          <a:p>
            <a:pPr algn="ctr"/>
            <a:r>
              <a:rPr lang="en-US" dirty="0"/>
              <a:t>the surface temperature profile</a:t>
            </a:r>
          </a:p>
        </p:txBody>
      </p:sp>
      <p:sp>
        <p:nvSpPr>
          <p:cNvPr id="27" name="Rectangle 26">
            <a:extLst>
              <a:ext uri="{FF2B5EF4-FFF2-40B4-BE49-F238E27FC236}">
                <a16:creationId xmlns:a16="http://schemas.microsoft.com/office/drawing/2014/main" id="{9D3DA112-731A-0217-470B-A905E64BB628}"/>
              </a:ext>
            </a:extLst>
          </p:cNvPr>
          <p:cNvSpPr/>
          <p:nvPr/>
        </p:nvSpPr>
        <p:spPr>
          <a:xfrm>
            <a:off x="1752930" y="116990"/>
            <a:ext cx="9022080" cy="656082"/>
          </a:xfrm>
          <a:prstGeom prst="rect">
            <a:avLst/>
          </a:prstGeom>
          <a:noFill/>
          <a:ln w="28575">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E5AA1F6-A9D8-7378-886E-7D510C13E9D8}"/>
              </a:ext>
            </a:extLst>
          </p:cNvPr>
          <p:cNvPicPr>
            <a:picLocks noChangeAspect="1"/>
          </p:cNvPicPr>
          <p:nvPr/>
        </p:nvPicPr>
        <p:blipFill rotWithShape="1">
          <a:blip r:embed="rId4"/>
          <a:srcRect t="8744" r="7356"/>
          <a:stretch/>
        </p:blipFill>
        <p:spPr>
          <a:xfrm>
            <a:off x="3173587" y="908547"/>
            <a:ext cx="4412264" cy="2897451"/>
          </a:xfrm>
          <a:prstGeom prst="rect">
            <a:avLst/>
          </a:prstGeom>
        </p:spPr>
      </p:pic>
      <p:sp>
        <p:nvSpPr>
          <p:cNvPr id="16" name="Content Placeholder 2">
            <a:extLst>
              <a:ext uri="{FF2B5EF4-FFF2-40B4-BE49-F238E27FC236}">
                <a16:creationId xmlns:a16="http://schemas.microsoft.com/office/drawing/2014/main" id="{0163527A-189E-B5DB-A369-ED1A99C50D0C}"/>
              </a:ext>
            </a:extLst>
          </p:cNvPr>
          <p:cNvSpPr txBox="1">
            <a:spLocks/>
          </p:cNvSpPr>
          <p:nvPr/>
        </p:nvSpPr>
        <p:spPr>
          <a:xfrm>
            <a:off x="0" y="1415632"/>
            <a:ext cx="3586336" cy="2343002"/>
          </a:xfrm>
          <a:prstGeom prst="rect">
            <a:avLst/>
          </a:prstGeom>
          <a:ln>
            <a:noFill/>
          </a:ln>
        </p:spPr>
        <p:txBody>
          <a:bodyPr numCol="1">
            <a:normAutofit fontScale="92500" lnSpcReduction="20000"/>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buFont typeface="Arial" panose="020B0604020202020204" pitchFamily="34" charset="0"/>
              <a:buNone/>
            </a:pPr>
            <a:r>
              <a:rPr lang="en-US" sz="2600" dirty="0">
                <a:solidFill>
                  <a:schemeClr val="accent5"/>
                </a:solidFill>
                <a:latin typeface="+mj-lt"/>
              </a:rPr>
              <a:t>Tidally Locked</a:t>
            </a:r>
          </a:p>
          <a:p>
            <a:pPr marL="285750" indent="-285750">
              <a:lnSpc>
                <a:spcPct val="110000"/>
              </a:lnSpc>
              <a:buFont typeface="Arial" panose="020B0604020202020204" pitchFamily="34" charset="0"/>
              <a:buChar char="•"/>
            </a:pPr>
            <a:r>
              <a:rPr lang="en-US" sz="2000" dirty="0"/>
              <a:t>Coldest zone at the pole</a:t>
            </a:r>
          </a:p>
          <a:p>
            <a:pPr marL="285750" indent="-285750">
              <a:lnSpc>
                <a:spcPct val="110000"/>
              </a:lnSpc>
              <a:buFont typeface="Arial" panose="020B0604020202020204" pitchFamily="34" charset="0"/>
              <a:buChar char="•"/>
            </a:pPr>
            <a:r>
              <a:rPr lang="en-US" sz="2000" dirty="0"/>
              <a:t>Hottest zone at substellar point (dark red)</a:t>
            </a:r>
          </a:p>
          <a:p>
            <a:pPr marL="285750" indent="-285750">
              <a:lnSpc>
                <a:spcPct val="110000"/>
              </a:lnSpc>
              <a:buFont typeface="Arial" panose="020B0604020202020204" pitchFamily="34" charset="0"/>
              <a:buChar char="•"/>
            </a:pPr>
            <a:r>
              <a:rPr lang="en-US" sz="2000" dirty="0"/>
              <a:t>Eyeball feature</a:t>
            </a:r>
          </a:p>
          <a:p>
            <a:pPr marL="285750" indent="-285750">
              <a:lnSpc>
                <a:spcPct val="110000"/>
              </a:lnSpc>
              <a:buFont typeface="Arial" panose="020B0604020202020204" pitchFamily="34" charset="0"/>
              <a:buChar char="•"/>
            </a:pPr>
            <a:r>
              <a:rPr lang="en-US" sz="2000" dirty="0"/>
              <a:t>Color bar: temperature (K)</a:t>
            </a:r>
          </a:p>
        </p:txBody>
      </p:sp>
      <p:sp>
        <p:nvSpPr>
          <p:cNvPr id="3" name="Content Placeholder 2">
            <a:extLst>
              <a:ext uri="{FF2B5EF4-FFF2-40B4-BE49-F238E27FC236}">
                <a16:creationId xmlns:a16="http://schemas.microsoft.com/office/drawing/2014/main" id="{BD1A7718-91E6-23F9-8E86-09B91808C447}"/>
              </a:ext>
            </a:extLst>
          </p:cNvPr>
          <p:cNvSpPr txBox="1">
            <a:spLocks/>
          </p:cNvSpPr>
          <p:nvPr/>
        </p:nvSpPr>
        <p:spPr>
          <a:xfrm>
            <a:off x="0" y="4401194"/>
            <a:ext cx="3294377" cy="1959559"/>
          </a:xfrm>
          <a:prstGeom prst="rect">
            <a:avLst/>
          </a:prstGeom>
        </p:spPr>
        <p:txBody>
          <a:bodyPr numCol="1">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Font typeface="Arial" panose="020B0604020202020204" pitchFamily="34" charset="0"/>
              <a:buNone/>
            </a:pPr>
            <a:r>
              <a:rPr lang="en-US" sz="2600" dirty="0">
                <a:solidFill>
                  <a:schemeClr val="accent5"/>
                </a:solidFill>
                <a:latin typeface="+mj-lt"/>
              </a:rPr>
              <a:t>Fully rotating</a:t>
            </a:r>
          </a:p>
          <a:p>
            <a:pPr marL="285750" indent="-285750">
              <a:lnSpc>
                <a:spcPct val="100000"/>
              </a:lnSpc>
              <a:buFont typeface="Arial" panose="020B0604020202020204" pitchFamily="34" charset="0"/>
              <a:buChar char="•"/>
            </a:pPr>
            <a:r>
              <a:rPr lang="en-US" sz="2000" dirty="0"/>
              <a:t>Initial temperature profile</a:t>
            </a:r>
          </a:p>
          <a:p>
            <a:pPr marL="285750" indent="-285750">
              <a:lnSpc>
                <a:spcPct val="100000"/>
              </a:lnSpc>
              <a:buFont typeface="Arial" panose="020B0604020202020204" pitchFamily="34" charset="0"/>
              <a:buChar char="•"/>
            </a:pPr>
            <a:r>
              <a:rPr lang="en-US" sz="2000" dirty="0"/>
              <a:t>Longitudinal average</a:t>
            </a:r>
          </a:p>
          <a:p>
            <a:pPr marL="285750" indent="-285750">
              <a:lnSpc>
                <a:spcPct val="100000"/>
              </a:lnSpc>
              <a:buFont typeface="Arial" panose="020B0604020202020204" pitchFamily="34" charset="0"/>
              <a:buChar char="•"/>
            </a:pPr>
            <a:r>
              <a:rPr lang="en-US" sz="2000" dirty="0"/>
              <a:t>For Snowball Earth</a:t>
            </a:r>
          </a:p>
        </p:txBody>
      </p:sp>
    </p:spTree>
    <p:extLst>
      <p:ext uri="{BB962C8B-B14F-4D97-AF65-F5344CB8AC3E}">
        <p14:creationId xmlns:p14="http://schemas.microsoft.com/office/powerpoint/2010/main" val="39948830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340E5462-BB89-F6F8-C4C0-BDD077AAD5C7}"/>
              </a:ext>
            </a:extLst>
          </p:cNvPr>
          <p:cNvPicPr>
            <a:picLocks noChangeAspect="1"/>
          </p:cNvPicPr>
          <p:nvPr/>
        </p:nvPicPr>
        <p:blipFill rotWithShape="1">
          <a:blip r:embed="rId3"/>
          <a:srcRect t="3806" r="6562"/>
          <a:stretch/>
        </p:blipFill>
        <p:spPr>
          <a:xfrm>
            <a:off x="3173587" y="3748102"/>
            <a:ext cx="4502635" cy="3090297"/>
          </a:xfrm>
          <a:prstGeom prst="rect">
            <a:avLst/>
          </a:prstGeom>
        </p:spPr>
      </p:pic>
      <p:sp>
        <p:nvSpPr>
          <p:cNvPr id="2" name="Title 1">
            <a:extLst>
              <a:ext uri="{FF2B5EF4-FFF2-40B4-BE49-F238E27FC236}">
                <a16:creationId xmlns:a16="http://schemas.microsoft.com/office/drawing/2014/main" id="{6BD61742-61F5-FF9E-A9C3-CB877143553B}"/>
              </a:ext>
            </a:extLst>
          </p:cNvPr>
          <p:cNvSpPr>
            <a:spLocks noGrp="1"/>
          </p:cNvSpPr>
          <p:nvPr>
            <p:ph type="title" idx="4294967295"/>
          </p:nvPr>
        </p:nvSpPr>
        <p:spPr>
          <a:xfrm>
            <a:off x="1775314" y="224369"/>
            <a:ext cx="8977312" cy="441325"/>
          </a:xfrm>
        </p:spPr>
        <p:txBody>
          <a:bodyPr>
            <a:normAutofit fontScale="90000"/>
          </a:bodyPr>
          <a:lstStyle/>
          <a:p>
            <a:pPr algn="ctr"/>
            <a:r>
              <a:rPr lang="en-US" dirty="0"/>
              <a:t>the surface temperature profile</a:t>
            </a:r>
          </a:p>
        </p:txBody>
      </p:sp>
      <p:sp>
        <p:nvSpPr>
          <p:cNvPr id="27" name="Rectangle 26">
            <a:extLst>
              <a:ext uri="{FF2B5EF4-FFF2-40B4-BE49-F238E27FC236}">
                <a16:creationId xmlns:a16="http://schemas.microsoft.com/office/drawing/2014/main" id="{9D3DA112-731A-0217-470B-A905E64BB628}"/>
              </a:ext>
            </a:extLst>
          </p:cNvPr>
          <p:cNvSpPr/>
          <p:nvPr/>
        </p:nvSpPr>
        <p:spPr>
          <a:xfrm>
            <a:off x="1752930" y="116990"/>
            <a:ext cx="9022080" cy="656082"/>
          </a:xfrm>
          <a:prstGeom prst="rect">
            <a:avLst/>
          </a:prstGeom>
          <a:noFill/>
          <a:ln w="28575">
            <a:solidFill>
              <a:schemeClr val="accent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aph showing the temperature of a person&#10;&#10;Description automatically generated with medium confidence">
            <a:extLst>
              <a:ext uri="{FF2B5EF4-FFF2-40B4-BE49-F238E27FC236}">
                <a16:creationId xmlns:a16="http://schemas.microsoft.com/office/drawing/2014/main" id="{75B9C179-4281-CE2E-4CEC-DACAA68818A9}"/>
              </a:ext>
            </a:extLst>
          </p:cNvPr>
          <p:cNvPicPr>
            <a:picLocks noChangeAspect="1"/>
          </p:cNvPicPr>
          <p:nvPr/>
        </p:nvPicPr>
        <p:blipFill rotWithShape="1">
          <a:blip r:embed="rId4"/>
          <a:srcRect l="4086" r="7769"/>
          <a:stretch/>
        </p:blipFill>
        <p:spPr>
          <a:xfrm>
            <a:off x="8331277" y="788312"/>
            <a:ext cx="3802816" cy="3235712"/>
          </a:xfrm>
          <a:prstGeom prst="rect">
            <a:avLst/>
          </a:prstGeom>
        </p:spPr>
      </p:pic>
      <p:pic>
        <p:nvPicPr>
          <p:cNvPr id="10" name="Picture 9">
            <a:extLst>
              <a:ext uri="{FF2B5EF4-FFF2-40B4-BE49-F238E27FC236}">
                <a16:creationId xmlns:a16="http://schemas.microsoft.com/office/drawing/2014/main" id="{FE5AA1F6-A9D8-7378-886E-7D510C13E9D8}"/>
              </a:ext>
            </a:extLst>
          </p:cNvPr>
          <p:cNvPicPr>
            <a:picLocks noChangeAspect="1"/>
          </p:cNvPicPr>
          <p:nvPr/>
        </p:nvPicPr>
        <p:blipFill rotWithShape="1">
          <a:blip r:embed="rId5"/>
          <a:srcRect t="8744" r="7356"/>
          <a:stretch/>
        </p:blipFill>
        <p:spPr>
          <a:xfrm>
            <a:off x="3173587" y="908547"/>
            <a:ext cx="4412264" cy="2897451"/>
          </a:xfrm>
          <a:prstGeom prst="rect">
            <a:avLst/>
          </a:prstGeom>
        </p:spPr>
      </p:pic>
      <p:sp>
        <p:nvSpPr>
          <p:cNvPr id="13" name="Content Placeholder 2">
            <a:extLst>
              <a:ext uri="{FF2B5EF4-FFF2-40B4-BE49-F238E27FC236}">
                <a16:creationId xmlns:a16="http://schemas.microsoft.com/office/drawing/2014/main" id="{8CB7FF1A-B278-6092-DE8F-6AD5507A61D8}"/>
              </a:ext>
            </a:extLst>
          </p:cNvPr>
          <p:cNvSpPr txBox="1">
            <a:spLocks/>
          </p:cNvSpPr>
          <p:nvPr/>
        </p:nvSpPr>
        <p:spPr>
          <a:xfrm>
            <a:off x="0" y="4401194"/>
            <a:ext cx="3294377" cy="1959559"/>
          </a:xfrm>
          <a:prstGeom prst="rect">
            <a:avLst/>
          </a:prstGeom>
        </p:spPr>
        <p:txBody>
          <a:bodyPr numCol="1">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Font typeface="Arial" panose="020B0604020202020204" pitchFamily="34" charset="0"/>
              <a:buNone/>
            </a:pPr>
            <a:r>
              <a:rPr lang="en-US" sz="2600" dirty="0">
                <a:solidFill>
                  <a:schemeClr val="accent5"/>
                </a:solidFill>
                <a:latin typeface="+mj-lt"/>
              </a:rPr>
              <a:t>Fully rotating</a:t>
            </a:r>
          </a:p>
          <a:p>
            <a:pPr marL="285750" indent="-285750">
              <a:lnSpc>
                <a:spcPct val="100000"/>
              </a:lnSpc>
              <a:buFont typeface="Arial" panose="020B0604020202020204" pitchFamily="34" charset="0"/>
              <a:buChar char="•"/>
            </a:pPr>
            <a:r>
              <a:rPr lang="en-US" sz="2000" dirty="0"/>
              <a:t>Initial temperature profile</a:t>
            </a:r>
          </a:p>
          <a:p>
            <a:pPr marL="285750" indent="-285750">
              <a:lnSpc>
                <a:spcPct val="100000"/>
              </a:lnSpc>
              <a:buFont typeface="Arial" panose="020B0604020202020204" pitchFamily="34" charset="0"/>
              <a:buChar char="•"/>
            </a:pPr>
            <a:r>
              <a:rPr lang="en-US" sz="2000" dirty="0"/>
              <a:t>Longitudinal average</a:t>
            </a:r>
          </a:p>
          <a:p>
            <a:pPr marL="285750" indent="-285750">
              <a:lnSpc>
                <a:spcPct val="100000"/>
              </a:lnSpc>
              <a:buFont typeface="Arial" panose="020B0604020202020204" pitchFamily="34" charset="0"/>
              <a:buChar char="•"/>
            </a:pPr>
            <a:r>
              <a:rPr lang="en-US" sz="2000" dirty="0"/>
              <a:t>For Snowball Earth</a:t>
            </a:r>
          </a:p>
        </p:txBody>
      </p:sp>
      <p:sp>
        <p:nvSpPr>
          <p:cNvPr id="16" name="Content Placeholder 2">
            <a:extLst>
              <a:ext uri="{FF2B5EF4-FFF2-40B4-BE49-F238E27FC236}">
                <a16:creationId xmlns:a16="http://schemas.microsoft.com/office/drawing/2014/main" id="{0163527A-189E-B5DB-A369-ED1A99C50D0C}"/>
              </a:ext>
            </a:extLst>
          </p:cNvPr>
          <p:cNvSpPr txBox="1">
            <a:spLocks/>
          </p:cNvSpPr>
          <p:nvPr/>
        </p:nvSpPr>
        <p:spPr>
          <a:xfrm>
            <a:off x="0" y="1415632"/>
            <a:ext cx="3586336" cy="2343002"/>
          </a:xfrm>
          <a:prstGeom prst="rect">
            <a:avLst/>
          </a:prstGeom>
          <a:ln>
            <a:noFill/>
          </a:ln>
        </p:spPr>
        <p:txBody>
          <a:bodyPr numCol="1">
            <a:normAutofit fontScale="92500" lnSpcReduction="20000"/>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buFont typeface="Arial" panose="020B0604020202020204" pitchFamily="34" charset="0"/>
              <a:buNone/>
            </a:pPr>
            <a:r>
              <a:rPr lang="en-US" sz="2600" dirty="0">
                <a:solidFill>
                  <a:schemeClr val="accent5"/>
                </a:solidFill>
                <a:latin typeface="+mj-lt"/>
              </a:rPr>
              <a:t>Tidally Locked</a:t>
            </a:r>
          </a:p>
          <a:p>
            <a:pPr marL="285750" indent="-285750">
              <a:lnSpc>
                <a:spcPct val="110000"/>
              </a:lnSpc>
              <a:buFont typeface="Arial" panose="020B0604020202020204" pitchFamily="34" charset="0"/>
              <a:buChar char="•"/>
            </a:pPr>
            <a:r>
              <a:rPr lang="en-US" sz="2000" dirty="0"/>
              <a:t>Coldest zone at the pole</a:t>
            </a:r>
          </a:p>
          <a:p>
            <a:pPr marL="285750" indent="-285750">
              <a:lnSpc>
                <a:spcPct val="110000"/>
              </a:lnSpc>
              <a:buFont typeface="Arial" panose="020B0604020202020204" pitchFamily="34" charset="0"/>
              <a:buChar char="•"/>
            </a:pPr>
            <a:r>
              <a:rPr lang="en-US" sz="2000" dirty="0"/>
              <a:t>Hottest zone at substellar point (dark red)</a:t>
            </a:r>
          </a:p>
          <a:p>
            <a:pPr marL="285750" indent="-285750">
              <a:lnSpc>
                <a:spcPct val="110000"/>
              </a:lnSpc>
              <a:buFont typeface="Arial" panose="020B0604020202020204" pitchFamily="34" charset="0"/>
              <a:buChar char="•"/>
            </a:pPr>
            <a:r>
              <a:rPr lang="en-US" sz="2000" dirty="0"/>
              <a:t>Eyeball feature</a:t>
            </a:r>
          </a:p>
          <a:p>
            <a:pPr marL="285750" indent="-285750">
              <a:lnSpc>
                <a:spcPct val="110000"/>
              </a:lnSpc>
              <a:buFont typeface="Arial" panose="020B0604020202020204" pitchFamily="34" charset="0"/>
              <a:buChar char="•"/>
            </a:pPr>
            <a:r>
              <a:rPr lang="en-US" sz="2000" dirty="0"/>
              <a:t>Color bar: temperature (K)</a:t>
            </a:r>
          </a:p>
        </p:txBody>
      </p:sp>
      <p:cxnSp>
        <p:nvCxnSpPr>
          <p:cNvPr id="19" name="Straight Arrow Connector 18">
            <a:extLst>
              <a:ext uri="{FF2B5EF4-FFF2-40B4-BE49-F238E27FC236}">
                <a16:creationId xmlns:a16="http://schemas.microsoft.com/office/drawing/2014/main" id="{057ADF8C-B7CA-9C08-DA04-E8F71FC5CCAD}"/>
              </a:ext>
            </a:extLst>
          </p:cNvPr>
          <p:cNvCxnSpPr>
            <a:cxnSpLocks/>
          </p:cNvCxnSpPr>
          <p:nvPr/>
        </p:nvCxnSpPr>
        <p:spPr>
          <a:xfrm>
            <a:off x="7676222" y="2553932"/>
            <a:ext cx="624059" cy="2408"/>
          </a:xfrm>
          <a:prstGeom prst="straightConnector1">
            <a:avLst/>
          </a:prstGeom>
          <a:ln w="38100">
            <a:solidFill>
              <a:schemeClr val="accent5"/>
            </a:solidFill>
            <a:tailEnd type="triangle"/>
          </a:ln>
        </p:spPr>
        <p:style>
          <a:lnRef idx="3">
            <a:schemeClr val="accent1"/>
          </a:lnRef>
          <a:fillRef idx="0">
            <a:schemeClr val="accent1"/>
          </a:fillRef>
          <a:effectRef idx="2">
            <a:schemeClr val="accent1"/>
          </a:effectRef>
          <a:fontRef idx="minor">
            <a:schemeClr val="tx1"/>
          </a:fontRef>
        </p:style>
      </p:cxnSp>
      <p:pic>
        <p:nvPicPr>
          <p:cNvPr id="7" name="Picture 6">
            <a:extLst>
              <a:ext uri="{FF2B5EF4-FFF2-40B4-BE49-F238E27FC236}">
                <a16:creationId xmlns:a16="http://schemas.microsoft.com/office/drawing/2014/main" id="{E16F3240-73A4-3A66-AA26-F476BFB18A86}"/>
              </a:ext>
            </a:extLst>
          </p:cNvPr>
          <p:cNvPicPr>
            <a:picLocks noChangeAspect="1"/>
          </p:cNvPicPr>
          <p:nvPr/>
        </p:nvPicPr>
        <p:blipFill rotWithShape="1">
          <a:blip r:embed="rId6"/>
          <a:srcRect r="7077"/>
          <a:stretch/>
        </p:blipFill>
        <p:spPr>
          <a:xfrm>
            <a:off x="8270870" y="4025247"/>
            <a:ext cx="3921130" cy="2813152"/>
          </a:xfrm>
          <a:prstGeom prst="rect">
            <a:avLst/>
          </a:prstGeom>
        </p:spPr>
      </p:pic>
      <p:cxnSp>
        <p:nvCxnSpPr>
          <p:cNvPr id="8" name="Straight Arrow Connector 7">
            <a:extLst>
              <a:ext uri="{FF2B5EF4-FFF2-40B4-BE49-F238E27FC236}">
                <a16:creationId xmlns:a16="http://schemas.microsoft.com/office/drawing/2014/main" id="{13CFD5F5-8FA1-77FF-4DF1-E9E75F9B5598}"/>
              </a:ext>
            </a:extLst>
          </p:cNvPr>
          <p:cNvCxnSpPr>
            <a:cxnSpLocks/>
          </p:cNvCxnSpPr>
          <p:nvPr/>
        </p:nvCxnSpPr>
        <p:spPr>
          <a:xfrm>
            <a:off x="7646811" y="5262771"/>
            <a:ext cx="624059" cy="2408"/>
          </a:xfrm>
          <a:prstGeom prst="straightConnector1">
            <a:avLst/>
          </a:prstGeom>
          <a:ln w="38100">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27758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CF984-A944-9177-3282-31C7F06C21ED}"/>
              </a:ext>
            </a:extLst>
          </p:cNvPr>
          <p:cNvSpPr>
            <a:spLocks noGrp="1"/>
          </p:cNvSpPr>
          <p:nvPr>
            <p:ph type="title"/>
          </p:nvPr>
        </p:nvSpPr>
        <p:spPr>
          <a:xfrm>
            <a:off x="6264167" y="1016001"/>
            <a:ext cx="4932419" cy="880304"/>
          </a:xfrm>
        </p:spPr>
        <p:txBody>
          <a:bodyPr/>
          <a:lstStyle/>
          <a:p>
            <a:r>
              <a:rPr lang="en-US" dirty="0"/>
              <a:t>reaching steady state</a:t>
            </a:r>
          </a:p>
        </p:txBody>
      </p:sp>
      <p:sp>
        <p:nvSpPr>
          <p:cNvPr id="8" name="TextBox 7">
            <a:extLst>
              <a:ext uri="{FF2B5EF4-FFF2-40B4-BE49-F238E27FC236}">
                <a16:creationId xmlns:a16="http://schemas.microsoft.com/office/drawing/2014/main" id="{9C024EB2-8F5D-76EE-E733-94F71D4F41CD}"/>
              </a:ext>
            </a:extLst>
          </p:cNvPr>
          <p:cNvSpPr txBox="1"/>
          <p:nvPr/>
        </p:nvSpPr>
        <p:spPr>
          <a:xfrm>
            <a:off x="995413" y="5168347"/>
            <a:ext cx="6945471" cy="767326"/>
          </a:xfrm>
          <a:prstGeom prst="rect">
            <a:avLst/>
          </a:prstGeom>
          <a:noFill/>
        </p:spPr>
        <p:txBody>
          <a:bodyPr wrap="square" rtlCol="0">
            <a:spAutoFit/>
          </a:bodyPr>
          <a:lstStyle/>
          <a:p>
            <a:r>
              <a:rPr lang="en-US" sz="2000" b="1" dirty="0">
                <a:solidFill>
                  <a:schemeClr val="accent5"/>
                </a:solidFill>
              </a:rPr>
              <a:t>Ice elevation (m) change with time</a:t>
            </a:r>
          </a:p>
          <a:p>
            <a:pPr>
              <a:lnSpc>
                <a:spcPct val="150000"/>
              </a:lnSpc>
            </a:pPr>
            <a:r>
              <a:rPr lang="en-US" sz="1800" dirty="0"/>
              <a:t>Black: Ice free ocean</a:t>
            </a:r>
            <a:endParaRPr lang="en-US" dirty="0"/>
          </a:p>
        </p:txBody>
      </p:sp>
      <p:pic>
        <p:nvPicPr>
          <p:cNvPr id="13" name="Picture 12">
            <a:extLst>
              <a:ext uri="{FF2B5EF4-FFF2-40B4-BE49-F238E27FC236}">
                <a16:creationId xmlns:a16="http://schemas.microsoft.com/office/drawing/2014/main" id="{5D1FC03F-F165-F056-70F3-147F8671926D}"/>
              </a:ext>
            </a:extLst>
          </p:cNvPr>
          <p:cNvPicPr>
            <a:picLocks noChangeAspect="1"/>
          </p:cNvPicPr>
          <p:nvPr/>
        </p:nvPicPr>
        <p:blipFill>
          <a:blip r:embed="rId3"/>
          <a:stretch>
            <a:fillRect/>
          </a:stretch>
        </p:blipFill>
        <p:spPr>
          <a:xfrm>
            <a:off x="1041086" y="914090"/>
            <a:ext cx="4886748" cy="4254257"/>
          </a:xfrm>
          <a:prstGeom prst="rect">
            <a:avLst/>
          </a:prstGeom>
        </p:spPr>
      </p:pic>
      <p:pic>
        <p:nvPicPr>
          <p:cNvPr id="15" name="Picture 14" descr="A graph with a line&#10;&#10;Description automatically generated">
            <a:extLst>
              <a:ext uri="{FF2B5EF4-FFF2-40B4-BE49-F238E27FC236}">
                <a16:creationId xmlns:a16="http://schemas.microsoft.com/office/drawing/2014/main" id="{AFB2B9ED-3378-AB99-4456-466C4C3BE64E}"/>
              </a:ext>
            </a:extLst>
          </p:cNvPr>
          <p:cNvPicPr>
            <a:picLocks noChangeAspect="1"/>
          </p:cNvPicPr>
          <p:nvPr/>
        </p:nvPicPr>
        <p:blipFill>
          <a:blip r:embed="rId4"/>
          <a:stretch>
            <a:fillRect/>
          </a:stretch>
        </p:blipFill>
        <p:spPr>
          <a:xfrm>
            <a:off x="6556829" y="2362180"/>
            <a:ext cx="4639758" cy="3479819"/>
          </a:xfrm>
          <a:prstGeom prst="rect">
            <a:avLst/>
          </a:prstGeom>
        </p:spPr>
      </p:pic>
      <p:sp>
        <p:nvSpPr>
          <p:cNvPr id="16" name="TextBox 15">
            <a:extLst>
              <a:ext uri="{FF2B5EF4-FFF2-40B4-BE49-F238E27FC236}">
                <a16:creationId xmlns:a16="http://schemas.microsoft.com/office/drawing/2014/main" id="{F2E65B3B-014A-BB7F-4923-5DB6E478951A}"/>
              </a:ext>
            </a:extLst>
          </p:cNvPr>
          <p:cNvSpPr txBox="1"/>
          <p:nvPr/>
        </p:nvSpPr>
        <p:spPr>
          <a:xfrm>
            <a:off x="6416970" y="1963810"/>
            <a:ext cx="4760448" cy="500330"/>
          </a:xfrm>
          <a:prstGeom prst="rect">
            <a:avLst/>
          </a:prstGeom>
          <a:noFill/>
        </p:spPr>
        <p:txBody>
          <a:bodyPr wrap="square" rtlCol="0">
            <a:spAutoFit/>
          </a:bodyPr>
          <a:lstStyle/>
          <a:p>
            <a:pPr>
              <a:lnSpc>
                <a:spcPct val="150000"/>
              </a:lnSpc>
            </a:pPr>
            <a:r>
              <a:rPr lang="en-US" sz="2000" b="1" dirty="0">
                <a:solidFill>
                  <a:schemeClr val="accent5"/>
                </a:solidFill>
              </a:rPr>
              <a:t>Convergence of Maximum Ice Thickness</a:t>
            </a:r>
          </a:p>
        </p:txBody>
      </p:sp>
    </p:spTree>
    <p:extLst>
      <p:ext uri="{BB962C8B-B14F-4D97-AF65-F5344CB8AC3E}">
        <p14:creationId xmlns:p14="http://schemas.microsoft.com/office/powerpoint/2010/main" val="1497631367"/>
      </p:ext>
    </p:extLst>
  </p:cSld>
  <p:clrMapOvr>
    <a:masterClrMapping/>
  </p:clrMapOvr>
</p:sld>
</file>

<file path=ppt/theme/theme1.xml><?xml version="1.0" encoding="utf-8"?>
<a:theme xmlns:a="http://schemas.openxmlformats.org/drawingml/2006/main" name="LimelightVTI">
  <a:themeElements>
    <a:clrScheme name="Custom 1">
      <a:dk1>
        <a:srgbClr val="000000"/>
      </a:dk1>
      <a:lt1>
        <a:srgbClr val="FFFFFF"/>
      </a:lt1>
      <a:dk2>
        <a:srgbClr val="44546A"/>
      </a:dk2>
      <a:lt2>
        <a:srgbClr val="FEFFFF"/>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melightVTI" id="{7936DCFD-B587-41FD-9126-64F2709ED40B}" vid="{74F41540-78F1-4C56-9EAA-6FA6E9F1D776}"/>
    </a:ext>
  </a:extLst>
</a:theme>
</file>

<file path=ppt/theme/theme2.xml><?xml version="1.0" encoding="utf-8"?>
<a:theme xmlns:a="http://schemas.openxmlformats.org/drawingml/2006/main" name="1_LimelightVTI">
  <a:themeElements>
    <a:clrScheme name="Custom 1">
      <a:dk1>
        <a:srgbClr val="000000"/>
      </a:dk1>
      <a:lt1>
        <a:srgbClr val="FFFFFF"/>
      </a:lt1>
      <a:dk2>
        <a:srgbClr val="44546A"/>
      </a:dk2>
      <a:lt2>
        <a:srgbClr val="FEFFFF"/>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melightVTI" id="{7936DCFD-B587-41FD-9126-64F2709ED40B}" vid="{74F41540-78F1-4C56-9EAA-6FA6E9F1D77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17844</TotalTime>
  <Words>3806</Words>
  <Application>Microsoft Macintosh PowerPoint</Application>
  <PresentationFormat>Widescreen</PresentationFormat>
  <Paragraphs>365</Paragraphs>
  <Slides>16</Slides>
  <Notes>16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16</vt:i4>
      </vt:variant>
    </vt:vector>
  </HeadingPairs>
  <TitlesOfParts>
    <vt:vector size="25" baseType="lpstr">
      <vt:lpstr>AdvTT182ff89e</vt:lpstr>
      <vt:lpstr>Arial</vt:lpstr>
      <vt:lpstr>Calibri</vt:lpstr>
      <vt:lpstr>ff-enzo-web</vt:lpstr>
      <vt:lpstr>Trade Gothic Next Cond</vt:lpstr>
      <vt:lpstr>Trade Gothic Next Light</vt:lpstr>
      <vt:lpstr>Wingdings</vt:lpstr>
      <vt:lpstr>LimelightVTI</vt:lpstr>
      <vt:lpstr>1_LimelightVTI</vt:lpstr>
      <vt:lpstr>ice sheet models for exoplanets</vt:lpstr>
      <vt:lpstr>Exoplanet climate</vt:lpstr>
      <vt:lpstr>How does Tidal locking affect the climate and availability of liquid water?</vt:lpstr>
      <vt:lpstr>Numerical modelling</vt:lpstr>
      <vt:lpstr>Numerical modelling</vt:lpstr>
      <vt:lpstr>Numerical modelling</vt:lpstr>
      <vt:lpstr>the surface temperature profile</vt:lpstr>
      <vt:lpstr>the surface temperature profile</vt:lpstr>
      <vt:lpstr>reaching steady state</vt:lpstr>
      <vt:lpstr>key takeaways</vt:lpstr>
      <vt:lpstr>key takeaways</vt:lpstr>
      <vt:lpstr>PowerPoint Presentation</vt:lpstr>
      <vt:lpstr>PowerPoint Presentation</vt:lpstr>
      <vt:lpstr>Acknowledgement</vt:lpstr>
      <vt:lpstr>PowerPoint Presentation</vt:lpstr>
      <vt:lpstr>Model Specifics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ice dynamics</dc:title>
  <dc:creator>Alexandra Rochon</dc:creator>
  <cp:lastModifiedBy>Alexandra Rochon</cp:lastModifiedBy>
  <cp:revision>15</cp:revision>
  <dcterms:created xsi:type="dcterms:W3CDTF">2023-06-13T14:39:34Z</dcterms:created>
  <dcterms:modified xsi:type="dcterms:W3CDTF">2024-09-24T21:00:39Z</dcterms:modified>
</cp:coreProperties>
</file>

<file path=docProps/thumbnail.jpeg>
</file>